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94" r:id="rId6"/>
    <p:sldId id="295" r:id="rId7"/>
    <p:sldId id="278" r:id="rId8"/>
    <p:sldId id="280" r:id="rId9"/>
    <p:sldId id="270" r:id="rId10"/>
    <p:sldId id="296" r:id="rId11"/>
    <p:sldId id="271" r:id="rId12"/>
    <p:sldId id="297" r:id="rId13"/>
    <p:sldId id="275" r:id="rId14"/>
    <p:sldId id="298" r:id="rId15"/>
    <p:sldId id="279" r:id="rId16"/>
    <p:sldId id="292" r:id="rId17"/>
    <p:sldId id="299" r:id="rId18"/>
    <p:sldId id="300" r:id="rId19"/>
    <p:sldId id="293" r:id="rId20"/>
    <p:sldId id="287" r:id="rId21"/>
    <p:sldId id="274"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score &lt; 30</c:v>
                </c:pt>
              </c:strCache>
            </c:strRef>
          </c:tx>
          <c:spPr>
            <a:solidFill>
              <a:schemeClr val="accent1"/>
            </a:solidFill>
            <a:ln>
              <a:noFill/>
            </a:ln>
            <a:effectLst/>
          </c:spPr>
          <c:invertIfNegative val="0"/>
          <c:cat>
            <c:strRef>
              <c:f>工作表1!$A$2:$A$6</c:f>
              <c:strCache>
                <c:ptCount val="4"/>
                <c:pt idx="0">
                  <c:v>MLP</c:v>
                </c:pt>
                <c:pt idx="1">
                  <c:v>KNN</c:v>
                </c:pt>
                <c:pt idx="2">
                  <c:v>Extra Tree</c:v>
                </c:pt>
                <c:pt idx="3">
                  <c:v>Decision Tree</c:v>
                </c:pt>
              </c:strCache>
            </c:strRef>
          </c:cat>
          <c:val>
            <c:numRef>
              <c:f>工作表1!$B$2:$B$6</c:f>
              <c:numCache>
                <c:formatCode>General</c:formatCode>
                <c:ptCount val="5"/>
                <c:pt idx="0">
                  <c:v>0</c:v>
                </c:pt>
                <c:pt idx="1">
                  <c:v>2</c:v>
                </c:pt>
                <c:pt idx="2">
                  <c:v>0</c:v>
                </c:pt>
                <c:pt idx="3">
                  <c:v>2</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score &gt;= 30</c:v>
                </c:pt>
              </c:strCache>
            </c:strRef>
          </c:tx>
          <c:spPr>
            <a:solidFill>
              <a:schemeClr val="accent2"/>
            </a:solidFill>
            <a:ln>
              <a:noFill/>
            </a:ln>
            <a:effectLst/>
          </c:spPr>
          <c:invertIfNegative val="0"/>
          <c:cat>
            <c:strRef>
              <c:f>工作表1!$A$2:$A$6</c:f>
              <c:strCache>
                <c:ptCount val="4"/>
                <c:pt idx="0">
                  <c:v>MLP</c:v>
                </c:pt>
                <c:pt idx="1">
                  <c:v>KNN</c:v>
                </c:pt>
                <c:pt idx="2">
                  <c:v>Extra Tree</c:v>
                </c:pt>
                <c:pt idx="3">
                  <c:v>Decision Tree</c:v>
                </c:pt>
              </c:strCache>
            </c:strRef>
          </c:cat>
          <c:val>
            <c:numRef>
              <c:f>工作表1!$C$2:$C$6</c:f>
              <c:numCache>
                <c:formatCode>General</c:formatCode>
                <c:ptCount val="5"/>
                <c:pt idx="0">
                  <c:v>5</c:v>
                </c:pt>
                <c:pt idx="1">
                  <c:v>3</c:v>
                </c:pt>
                <c:pt idx="2">
                  <c:v>5</c:v>
                </c:pt>
                <c:pt idx="3">
                  <c:v>3</c:v>
                </c:pt>
              </c:numCache>
            </c:numRef>
          </c:val>
          <c:extLst>
            <c:ext xmlns:c16="http://schemas.microsoft.com/office/drawing/2014/chart" uri="{C3380CC4-5D6E-409C-BE32-E72D297353CC}">
              <c16:uniqueId val="{00000001-C762-4A83-9EE2-3BCE908B1EFA}"/>
            </c:ext>
          </c:extLst>
        </c:ser>
        <c:dLbls>
          <c:showLegendKey val="0"/>
          <c:showVal val="0"/>
          <c:showCatName val="0"/>
          <c:showSerName val="0"/>
          <c:showPercent val="0"/>
          <c:showBubbleSize val="0"/>
        </c:dLbls>
        <c:gapWidth val="219"/>
        <c:overlap val="-27"/>
        <c:axId val="1076121152"/>
        <c:axId val="1076139456"/>
      </c:barChart>
      <c:catAx>
        <c:axId val="107612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dirty="0"/>
                  <a:t>次數</a:t>
                </a:r>
              </a:p>
            </c:rich>
          </c:tx>
          <c:layout>
            <c:manualLayout>
              <c:xMode val="edge"/>
              <c:yMode val="edge"/>
              <c:x val="6.0386668374734533E-3"/>
              <c:y val="1.7514153117960479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有wall feature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工作表1!$B$2:$B$6</c:f>
              <c:numCache>
                <c:formatCode>General</c:formatCode>
                <c:ptCount val="5"/>
                <c:pt idx="0">
                  <c:v>46</c:v>
                </c:pt>
                <c:pt idx="1">
                  <c:v>50</c:v>
                </c:pt>
                <c:pt idx="2">
                  <c:v>33</c:v>
                </c:pt>
                <c:pt idx="3">
                  <c:v>29</c:v>
                </c:pt>
                <c:pt idx="4">
                  <c:v>61</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沒有wall feature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工作表1!$C$2:$C$6</c:f>
              <c:numCache>
                <c:formatCode>General</c:formatCode>
                <c:ptCount val="5"/>
                <c:pt idx="0">
                  <c:v>2</c:v>
                </c:pt>
                <c:pt idx="1">
                  <c:v>3</c:v>
                </c:pt>
                <c:pt idx="2">
                  <c:v>4</c:v>
                </c:pt>
                <c:pt idx="3">
                  <c:v>2</c:v>
                </c:pt>
                <c:pt idx="4">
                  <c:v>5</c:v>
                </c:pt>
              </c:numCache>
            </c:numRef>
          </c:val>
          <c:extLst>
            <c:ext xmlns:c16="http://schemas.microsoft.com/office/drawing/2014/chart" uri="{C3380CC4-5D6E-409C-BE32-E72D297353CC}">
              <c16:uniqueId val="{00000001-C762-4A83-9EE2-3BCE908B1EFA}"/>
            </c:ext>
          </c:extLst>
        </c:ser>
        <c:dLbls>
          <c:dLblPos val="outEnd"/>
          <c:showLegendKey val="0"/>
          <c:showVal val="1"/>
          <c:showCatName val="0"/>
          <c:showSerName val="0"/>
          <c:showPercent val="0"/>
          <c:showBubbleSize val="0"/>
        </c:dLbls>
        <c:gapWidth val="100"/>
        <c:overlap val="-24"/>
        <c:axId val="1076121152"/>
        <c:axId val="1076139456"/>
      </c:barChart>
      <c:catAx>
        <c:axId val="10761211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7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有頭距離牆壁的x向量距離 和 頭距離牆壁的y向量距離feature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工作表1!$B$2:$B$6</c:f>
              <c:numCache>
                <c:formatCode>General</c:formatCode>
                <c:ptCount val="5"/>
                <c:pt idx="0">
                  <c:v>55</c:v>
                </c:pt>
                <c:pt idx="1">
                  <c:v>46</c:v>
                </c:pt>
                <c:pt idx="2">
                  <c:v>43</c:v>
                </c:pt>
                <c:pt idx="3">
                  <c:v>44</c:v>
                </c:pt>
                <c:pt idx="4">
                  <c:v>68</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沒有頭距離牆壁的x向量距離 和 頭距離牆壁的y向量距離feature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工作表1!$C$2:$C$6</c:f>
              <c:numCache>
                <c:formatCode>General</c:formatCode>
                <c:ptCount val="5"/>
                <c:pt idx="0">
                  <c:v>1</c:v>
                </c:pt>
                <c:pt idx="1">
                  <c:v>1</c:v>
                </c:pt>
                <c:pt idx="2">
                  <c:v>2</c:v>
                </c:pt>
                <c:pt idx="3">
                  <c:v>3</c:v>
                </c:pt>
                <c:pt idx="4">
                  <c:v>5</c:v>
                </c:pt>
              </c:numCache>
            </c:numRef>
          </c:val>
          <c:extLst>
            <c:ext xmlns:c16="http://schemas.microsoft.com/office/drawing/2014/chart" uri="{C3380CC4-5D6E-409C-BE32-E72D297353CC}">
              <c16:uniqueId val="{00000001-C762-4A83-9EE2-3BCE908B1EFA}"/>
            </c:ext>
          </c:extLst>
        </c:ser>
        <c:dLbls>
          <c:dLblPos val="outEnd"/>
          <c:showLegendKey val="0"/>
          <c:showVal val="1"/>
          <c:showCatName val="0"/>
          <c:showSerName val="0"/>
          <c:showPercent val="0"/>
          <c:showBubbleSize val="0"/>
        </c:dLbls>
        <c:gapWidth val="100"/>
        <c:overlap val="-24"/>
        <c:axId val="1076121152"/>
        <c:axId val="1076139456"/>
      </c:barChart>
      <c:catAx>
        <c:axId val="10761211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7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有body feature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工作表1!$B$2:$B$6</c:f>
              <c:numCache>
                <c:formatCode>General</c:formatCode>
                <c:ptCount val="5"/>
                <c:pt idx="0">
                  <c:v>30</c:v>
                </c:pt>
                <c:pt idx="1">
                  <c:v>55</c:v>
                </c:pt>
                <c:pt idx="2">
                  <c:v>36</c:v>
                </c:pt>
                <c:pt idx="3">
                  <c:v>56</c:v>
                </c:pt>
                <c:pt idx="4">
                  <c:v>67</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沒有body feature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工作表1!$C$2:$C$6</c:f>
              <c:numCache>
                <c:formatCode>General</c:formatCode>
                <c:ptCount val="5"/>
                <c:pt idx="0">
                  <c:v>10</c:v>
                </c:pt>
                <c:pt idx="1">
                  <c:v>2</c:v>
                </c:pt>
                <c:pt idx="2">
                  <c:v>4</c:v>
                </c:pt>
                <c:pt idx="3">
                  <c:v>3</c:v>
                </c:pt>
                <c:pt idx="4">
                  <c:v>1</c:v>
                </c:pt>
              </c:numCache>
            </c:numRef>
          </c:val>
          <c:extLst>
            <c:ext xmlns:c16="http://schemas.microsoft.com/office/drawing/2014/chart" uri="{C3380CC4-5D6E-409C-BE32-E72D297353CC}">
              <c16:uniqueId val="{00000001-C762-4A83-9EE2-3BCE908B1EFA}"/>
            </c:ext>
          </c:extLst>
        </c:ser>
        <c:dLbls>
          <c:dLblPos val="outEnd"/>
          <c:showLegendKey val="0"/>
          <c:showVal val="1"/>
          <c:showCatName val="0"/>
          <c:showSerName val="0"/>
          <c:showPercent val="0"/>
          <c:showBubbleSize val="0"/>
        </c:dLbls>
        <c:gapWidth val="100"/>
        <c:overlap val="-24"/>
        <c:axId val="1076121152"/>
        <c:axId val="1076139456"/>
      </c:barChart>
      <c:catAx>
        <c:axId val="10761211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7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Score</a:t>
            </a:r>
            <a:endParaRPr lang="zh-TW"/>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 data : 30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工作表1!$B$2:$B$6</c:f>
              <c:numCache>
                <c:formatCode>General</c:formatCode>
                <c:ptCount val="5"/>
                <c:pt idx="0">
                  <c:v>15</c:v>
                </c:pt>
                <c:pt idx="1">
                  <c:v>16</c:v>
                </c:pt>
                <c:pt idx="2">
                  <c:v>8</c:v>
                </c:pt>
                <c:pt idx="3">
                  <c:v>22</c:v>
                </c:pt>
                <c:pt idx="4">
                  <c:v>4</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data : 150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工作表1!$A$2:$A$6</c:f>
              <c:strCache>
                <c:ptCount val="5"/>
                <c:pt idx="0">
                  <c:v>第一次</c:v>
                </c:pt>
                <c:pt idx="1">
                  <c:v>第二次</c:v>
                </c:pt>
                <c:pt idx="2">
                  <c:v>第三次</c:v>
                </c:pt>
                <c:pt idx="3">
                  <c:v>第四次</c:v>
                </c:pt>
                <c:pt idx="4">
                  <c:v>第五次</c:v>
                </c:pt>
              </c:strCache>
            </c:strRef>
          </c:cat>
          <c:val>
            <c:numRef>
              <c:f>工作表1!$C$2:$C$6</c:f>
              <c:numCache>
                <c:formatCode>General</c:formatCode>
                <c:ptCount val="5"/>
                <c:pt idx="0">
                  <c:v>67</c:v>
                </c:pt>
                <c:pt idx="1">
                  <c:v>61</c:v>
                </c:pt>
                <c:pt idx="2">
                  <c:v>33</c:v>
                </c:pt>
                <c:pt idx="3">
                  <c:v>55</c:v>
                </c:pt>
                <c:pt idx="4">
                  <c:v>46</c:v>
                </c:pt>
              </c:numCache>
            </c:numRef>
          </c:val>
          <c:extLst>
            <c:ext xmlns:c16="http://schemas.microsoft.com/office/drawing/2014/chart" uri="{C3380CC4-5D6E-409C-BE32-E72D297353CC}">
              <c16:uniqueId val="{00000001-C762-4A83-9EE2-3BCE908B1EFA}"/>
            </c:ext>
          </c:extLst>
        </c:ser>
        <c:dLbls>
          <c:dLblPos val="outEnd"/>
          <c:showLegendKey val="0"/>
          <c:showVal val="1"/>
          <c:showCatName val="0"/>
          <c:showSerName val="0"/>
          <c:showPercent val="0"/>
          <c:showBubbleSize val="0"/>
        </c:dLbls>
        <c:gapWidth val="100"/>
        <c:overlap val="-24"/>
        <c:axId val="1076121152"/>
        <c:axId val="1076139456"/>
      </c:barChart>
      <c:catAx>
        <c:axId val="10761211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7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TW" altLang="en-US" dirty="0"/>
              <a:t>次數</a:t>
            </a:r>
            <a:endParaRPr lang="zh-TW"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3.9557324356194606E-2"/>
          <c:y val="0.14167113655615812"/>
          <c:w val="0.94715765148921605"/>
          <c:h val="0.58816897239423827"/>
        </c:manualLayout>
      </c:layout>
      <c:barChart>
        <c:barDir val="col"/>
        <c:grouping val="clustered"/>
        <c:varyColors val="0"/>
        <c:ser>
          <c:idx val="0"/>
          <c:order val="0"/>
          <c:tx>
            <c:strRef>
              <c:f>工作表1!$B$1</c:f>
              <c:strCache>
                <c:ptCount val="1"/>
                <c:pt idx="0">
                  <c:v>score &lt;30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只蒐集撞牆死掉的pickle檔訓練</c:v>
                </c:pt>
                <c:pt idx="1">
                  <c:v>只蒐集撞到身體死掉的pickle檔訓練</c:v>
                </c:pt>
                <c:pt idx="2">
                  <c:v>都蒐集</c:v>
                </c:pt>
              </c:strCache>
            </c:strRef>
          </c:cat>
          <c:val>
            <c:numRef>
              <c:f>工作表1!$B$2:$B$4</c:f>
              <c:numCache>
                <c:formatCode>General</c:formatCode>
                <c:ptCount val="3"/>
                <c:pt idx="0">
                  <c:v>25</c:v>
                </c:pt>
                <c:pt idx="1">
                  <c:v>20</c:v>
                </c:pt>
                <c:pt idx="2">
                  <c:v>23</c:v>
                </c:pt>
              </c:numCache>
            </c:numRef>
          </c:val>
          <c:extLst>
            <c:ext xmlns:c16="http://schemas.microsoft.com/office/drawing/2014/chart" uri="{C3380CC4-5D6E-409C-BE32-E72D297353CC}">
              <c16:uniqueId val="{00000000-C762-4A83-9EE2-3BCE908B1EFA}"/>
            </c:ext>
          </c:extLst>
        </c:ser>
        <c:ser>
          <c:idx val="1"/>
          <c:order val="1"/>
          <c:tx>
            <c:strRef>
              <c:f>工作表1!$C$1</c:f>
              <c:strCache>
                <c:ptCount val="1"/>
                <c:pt idx="0">
                  <c:v>score &gt;= 30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只蒐集撞牆死掉的pickle檔訓練</c:v>
                </c:pt>
                <c:pt idx="1">
                  <c:v>只蒐集撞到身體死掉的pickle檔訓練</c:v>
                </c:pt>
                <c:pt idx="2">
                  <c:v>都蒐集</c:v>
                </c:pt>
              </c:strCache>
            </c:strRef>
          </c:cat>
          <c:val>
            <c:numRef>
              <c:f>工作表1!$C$2:$C$4</c:f>
              <c:numCache>
                <c:formatCode>General</c:formatCode>
                <c:ptCount val="3"/>
                <c:pt idx="0">
                  <c:v>75</c:v>
                </c:pt>
                <c:pt idx="1">
                  <c:v>80</c:v>
                </c:pt>
                <c:pt idx="2">
                  <c:v>77</c:v>
                </c:pt>
              </c:numCache>
            </c:numRef>
          </c:val>
          <c:extLst>
            <c:ext xmlns:c16="http://schemas.microsoft.com/office/drawing/2014/chart" uri="{C3380CC4-5D6E-409C-BE32-E72D297353CC}">
              <c16:uniqueId val="{00000001-B721-47D2-911C-D39A57A5A683}"/>
            </c:ext>
          </c:extLst>
        </c:ser>
        <c:dLbls>
          <c:dLblPos val="outEnd"/>
          <c:showLegendKey val="0"/>
          <c:showVal val="1"/>
          <c:showCatName val="0"/>
          <c:showSerName val="0"/>
          <c:showPercent val="0"/>
          <c:showBubbleSize val="0"/>
        </c:dLbls>
        <c:gapWidth val="100"/>
        <c:overlap val="-24"/>
        <c:axId val="1076121152"/>
        <c:axId val="1076139456"/>
      </c:barChart>
      <c:catAx>
        <c:axId val="10761211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139456"/>
        <c:crosses val="autoZero"/>
        <c:auto val="1"/>
        <c:lblAlgn val="ctr"/>
        <c:lblOffset val="100"/>
        <c:noMultiLvlLbl val="0"/>
      </c:catAx>
      <c:valAx>
        <c:axId val="1076139456"/>
        <c:scaling>
          <c:orientation val="minMax"/>
          <c:max val="10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7612115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52C76-897B-4A29-BC6D-8DEF6400AE6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DEA7E75-AB96-4C3B-8FE3-170678C18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A8AE727-1F09-4C12-8D45-3130036F1DFD}"/>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04246664-93E8-4953-91F7-689C2944F9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9B5BCFE-42A1-4E10-8FF2-A708C74ECB3F}"/>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1285899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D4EDC-E0FA-482D-B3BA-DC25A9A52B2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C00206B-B234-4FF7-87B8-B44ADE48DAE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6C70E50-7BB1-4540-9749-3F42CAB2AE6B}"/>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FDCC152C-8476-4C6D-925E-35898920F43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7F5566B-0E15-4469-88BF-5105111E4953}"/>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80697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0E58FCF-24D3-4A92-9D90-8D2D03386DD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6971137-0BF3-4CCC-A862-C7E875FA4BB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1E5E4CD-9E6C-43E0-9937-DE16B3C12D73}"/>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FFD0CCC7-24F5-4E24-A181-9AE2B38C918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B5D662-B75C-4816-A045-9976C9A39DF3}"/>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132237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85857A-5A2C-4439-B330-698818E5AC6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C456795-0628-41F8-A004-96848AB2F40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E197F73-54BB-458C-BE96-94CE7AA4161E}"/>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92DFAA42-9277-4A7E-B4A4-2909E0CF85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50B2A0-1212-4C17-8758-2A3BD1958691}"/>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31726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AEF8DF-F3AD-4098-A4A1-4FCD4657645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76DFF11-5FA1-4D6D-BD33-A6912EB77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BF259B0-EC9B-4B14-B413-297AF71B60E8}"/>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4A35C445-E568-4E8E-BD6D-7F909DBC0C9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791E968-5065-4486-A8E3-9D927B050F66}"/>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425541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EA9A62-F1E3-4B11-87A4-5D0BE2F93CE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F14A739-C162-4C73-B229-B5195CDA8F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27B299-B6B3-4594-BFC9-7CFF5C1350B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D19EFDB-6518-4C76-A37F-60663BFA1F7C}"/>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6" name="頁尾版面配置區 5">
            <a:extLst>
              <a:ext uri="{FF2B5EF4-FFF2-40B4-BE49-F238E27FC236}">
                <a16:creationId xmlns:a16="http://schemas.microsoft.com/office/drawing/2014/main" id="{39675BE6-4D7F-4FB5-8901-3CD269750DD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92A5AFA-F6BD-4D99-9A76-C8379F2E6461}"/>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4291463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E9DFE-65ED-4FD3-B1A3-42C1EB01D69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4F55F5D-D47C-4141-A5B9-42A2450EB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B249223-431E-4B51-B1AB-3DA052FC0C6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A13E8CD-BA4D-4828-B825-245D12E1E0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8C41F8F-1FCD-4904-86A0-E572BB0B1B5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4C201DC-05FB-450B-8286-23C3A3BA1DB7}"/>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8" name="頁尾版面配置區 7">
            <a:extLst>
              <a:ext uri="{FF2B5EF4-FFF2-40B4-BE49-F238E27FC236}">
                <a16:creationId xmlns:a16="http://schemas.microsoft.com/office/drawing/2014/main" id="{4F516D06-02D5-4086-90AA-99850D8EF85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179C1ED-6163-4077-8784-2A75669F6E54}"/>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100284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96E5B-0BF6-4FF9-877A-3BC7391B53C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7A9EE6E-4C7F-4DC4-8960-9290A6BD9D5A}"/>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4" name="頁尾版面配置區 3">
            <a:extLst>
              <a:ext uri="{FF2B5EF4-FFF2-40B4-BE49-F238E27FC236}">
                <a16:creationId xmlns:a16="http://schemas.microsoft.com/office/drawing/2014/main" id="{9DB18832-543B-4233-AFF5-D5E65AF865B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084558F-1F8F-4CF0-895A-B2852E6872D9}"/>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98425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548574C-68CF-44B6-9DA2-86443751528C}"/>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3" name="頁尾版面配置區 2">
            <a:extLst>
              <a:ext uri="{FF2B5EF4-FFF2-40B4-BE49-F238E27FC236}">
                <a16:creationId xmlns:a16="http://schemas.microsoft.com/office/drawing/2014/main" id="{EA6E8ECD-4D6D-4BAC-98A2-990526E3EC4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4F3DA3C-F824-4D1A-B471-F9B1C657A1F1}"/>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382036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8B14A-99CD-4E85-AB26-FE6964255E3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BECB577-D32A-4A6C-A392-4ED8795AC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CF716DB-37C9-4731-8A9A-BCA172CC1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2770D84-776F-4A66-ACD9-2458F1A17CBA}"/>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6" name="頁尾版面配置區 5">
            <a:extLst>
              <a:ext uri="{FF2B5EF4-FFF2-40B4-BE49-F238E27FC236}">
                <a16:creationId xmlns:a16="http://schemas.microsoft.com/office/drawing/2014/main" id="{B793C81C-18A8-4A0F-B683-C54ABAE2F9A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79D9739-7A9D-4EFC-9D5E-CEFC28D53349}"/>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213514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6E26C-1B61-45A6-B1A8-32B8922E12E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9F23AB1-EE18-4FC8-B5BB-FA450F094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F6EBEA8-F9D8-4860-97C6-D37AB1793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78A4572-3CB4-4424-A45E-7FDB8C5D36EA}"/>
              </a:ext>
            </a:extLst>
          </p:cNvPr>
          <p:cNvSpPr>
            <a:spLocks noGrp="1"/>
          </p:cNvSpPr>
          <p:nvPr>
            <p:ph type="dt" sz="half" idx="10"/>
          </p:nvPr>
        </p:nvSpPr>
        <p:spPr/>
        <p:txBody>
          <a:bodyPr/>
          <a:lstStyle/>
          <a:p>
            <a:fld id="{AFB97942-E799-481D-B0F7-76DD5DF65F29}" type="datetimeFigureOut">
              <a:rPr lang="zh-TW" altLang="en-US" smtClean="0"/>
              <a:t>2021/6/6</a:t>
            </a:fld>
            <a:endParaRPr lang="zh-TW" altLang="en-US"/>
          </a:p>
        </p:txBody>
      </p:sp>
      <p:sp>
        <p:nvSpPr>
          <p:cNvPr id="6" name="頁尾版面配置區 5">
            <a:extLst>
              <a:ext uri="{FF2B5EF4-FFF2-40B4-BE49-F238E27FC236}">
                <a16:creationId xmlns:a16="http://schemas.microsoft.com/office/drawing/2014/main" id="{E72DE996-7CC1-4300-B200-C7D4E8F2029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BE6C1CC-AE9C-4807-AD10-E88F273D55B0}"/>
              </a:ext>
            </a:extLst>
          </p:cNvPr>
          <p:cNvSpPr>
            <a:spLocks noGrp="1"/>
          </p:cNvSpPr>
          <p:nvPr>
            <p:ph type="sldNum" sz="quarter" idx="12"/>
          </p:nvPr>
        </p:nvSpPr>
        <p:spPr/>
        <p:txBody>
          <a:body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340211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485873-E066-4972-B261-2C4E51F757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1EB69C7-04BC-420E-9AFD-0D75649F07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2698E2B-EBCC-4094-A2B0-D23AA9572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97942-E799-481D-B0F7-76DD5DF65F29}" type="datetimeFigureOut">
              <a:rPr lang="zh-TW" altLang="en-US" smtClean="0"/>
              <a:t>2021/6/6</a:t>
            </a:fld>
            <a:endParaRPr lang="zh-TW" altLang="en-US"/>
          </a:p>
        </p:txBody>
      </p:sp>
      <p:sp>
        <p:nvSpPr>
          <p:cNvPr id="5" name="頁尾版面配置區 4">
            <a:extLst>
              <a:ext uri="{FF2B5EF4-FFF2-40B4-BE49-F238E27FC236}">
                <a16:creationId xmlns:a16="http://schemas.microsoft.com/office/drawing/2014/main" id="{DCFF15DA-1DCD-4E27-BCA8-00F707634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9A57CB2-D240-4632-A59C-71D9578814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30B93-A19A-43FF-BA91-404DEF3E9180}" type="slidenum">
              <a:rPr lang="zh-TW" altLang="en-US" smtClean="0"/>
              <a:t>‹#›</a:t>
            </a:fld>
            <a:endParaRPr lang="zh-TW" altLang="en-US"/>
          </a:p>
        </p:txBody>
      </p:sp>
    </p:spTree>
    <p:extLst>
      <p:ext uri="{BB962C8B-B14F-4D97-AF65-F5344CB8AC3E}">
        <p14:creationId xmlns:p14="http://schemas.microsoft.com/office/powerpoint/2010/main" val="809582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1303E-7B9D-4F91-8985-D906D6E9200B}"/>
              </a:ext>
            </a:extLst>
          </p:cNvPr>
          <p:cNvSpPr>
            <a:spLocks noGrp="1"/>
          </p:cNvSpPr>
          <p:nvPr>
            <p:ph type="ctrTitle"/>
          </p:nvPr>
        </p:nvSpPr>
        <p:spPr/>
        <p:txBody>
          <a:bodyPr>
            <a:normAutofit/>
          </a:bodyPr>
          <a:lstStyle/>
          <a:p>
            <a:r>
              <a:rPr lang="zh-TW" altLang="en-US" dirty="0"/>
              <a:t>機器學習作業</a:t>
            </a:r>
            <a:r>
              <a:rPr lang="en-US" altLang="zh-TW" dirty="0"/>
              <a:t>3</a:t>
            </a:r>
            <a:endParaRPr lang="zh-TW" altLang="en-US" dirty="0"/>
          </a:p>
        </p:txBody>
      </p:sp>
      <p:sp>
        <p:nvSpPr>
          <p:cNvPr id="3" name="副標題 2">
            <a:extLst>
              <a:ext uri="{FF2B5EF4-FFF2-40B4-BE49-F238E27FC236}">
                <a16:creationId xmlns:a16="http://schemas.microsoft.com/office/drawing/2014/main" id="{D53667CF-0E27-401B-96DF-845B8D5C2C23}"/>
              </a:ext>
            </a:extLst>
          </p:cNvPr>
          <p:cNvSpPr>
            <a:spLocks noGrp="1"/>
          </p:cNvSpPr>
          <p:nvPr>
            <p:ph type="subTitle" idx="1"/>
          </p:nvPr>
        </p:nvSpPr>
        <p:spPr>
          <a:xfrm>
            <a:off x="1524000" y="3602037"/>
            <a:ext cx="9144000" cy="2133599"/>
          </a:xfrm>
        </p:spPr>
        <p:txBody>
          <a:bodyPr>
            <a:normAutofit fontScale="92500" lnSpcReduction="10000"/>
          </a:bodyPr>
          <a:lstStyle/>
          <a:p>
            <a:r>
              <a:rPr lang="en-US" altLang="zh-TW" sz="3600" dirty="0"/>
              <a:t>H54084078 </a:t>
            </a:r>
          </a:p>
          <a:p>
            <a:r>
              <a:rPr lang="zh-TW" altLang="en-US" sz="3600" dirty="0"/>
              <a:t>陳詠君 </a:t>
            </a:r>
            <a:endParaRPr lang="en-US" altLang="zh-TW" sz="3600" dirty="0"/>
          </a:p>
          <a:p>
            <a:r>
              <a:rPr lang="zh-TW" altLang="en-US" sz="3600" dirty="0"/>
              <a:t>資訊</a:t>
            </a:r>
            <a:r>
              <a:rPr lang="en-US" altLang="zh-TW" sz="3600" dirty="0"/>
              <a:t>112</a:t>
            </a:r>
            <a:r>
              <a:rPr lang="zh-TW" altLang="en-US" sz="3600" dirty="0"/>
              <a:t>乙</a:t>
            </a:r>
            <a:br>
              <a:rPr lang="zh-TW" altLang="en-US" sz="3600" dirty="0"/>
            </a:br>
            <a:endParaRPr lang="zh-TW" altLang="en-US" sz="3600" dirty="0"/>
          </a:p>
        </p:txBody>
      </p:sp>
    </p:spTree>
    <p:extLst>
      <p:ext uri="{BB962C8B-B14F-4D97-AF65-F5344CB8AC3E}">
        <p14:creationId xmlns:p14="http://schemas.microsoft.com/office/powerpoint/2010/main" val="3141649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2A2A31-D163-4052-849E-0EA78F2BD631}"/>
              </a:ext>
            </a:extLst>
          </p:cNvPr>
          <p:cNvSpPr>
            <a:spLocks noGrp="1"/>
          </p:cNvSpPr>
          <p:nvPr>
            <p:ph type="ctrTitle"/>
          </p:nvPr>
        </p:nvSpPr>
        <p:spPr>
          <a:xfrm>
            <a:off x="1523997" y="170378"/>
            <a:ext cx="9144000" cy="1081088"/>
          </a:xfrm>
        </p:spPr>
        <p:txBody>
          <a:bodyPr/>
          <a:lstStyle/>
          <a:p>
            <a:r>
              <a:rPr lang="en-US" altLang="zh-TW" dirty="0"/>
              <a:t>DISCUSSION</a:t>
            </a:r>
            <a:endParaRPr lang="zh-TW" altLang="en-US" dirty="0"/>
          </a:p>
        </p:txBody>
      </p:sp>
      <p:sp>
        <p:nvSpPr>
          <p:cNvPr id="3" name="副標題 2">
            <a:extLst>
              <a:ext uri="{FF2B5EF4-FFF2-40B4-BE49-F238E27FC236}">
                <a16:creationId xmlns:a16="http://schemas.microsoft.com/office/drawing/2014/main" id="{369C1260-8764-4904-9D95-BA6F37B60AAC}"/>
              </a:ext>
            </a:extLst>
          </p:cNvPr>
          <p:cNvSpPr>
            <a:spLocks noGrp="1"/>
          </p:cNvSpPr>
          <p:nvPr>
            <p:ph type="subTitle" idx="1"/>
          </p:nvPr>
        </p:nvSpPr>
        <p:spPr>
          <a:xfrm>
            <a:off x="1523997" y="1251466"/>
            <a:ext cx="9144000" cy="3483429"/>
          </a:xfrm>
        </p:spPr>
        <p:txBody>
          <a:bodyPr/>
          <a:lstStyle/>
          <a:p>
            <a:pPr algn="l"/>
            <a:r>
              <a:rPr lang="zh-TW" altLang="en-US" dirty="0"/>
              <a:t>問題一：以不同的機器學習演算法處理同一筆</a:t>
            </a:r>
            <a:r>
              <a:rPr lang="en-US" altLang="zh-TW" dirty="0"/>
              <a:t>data</a:t>
            </a:r>
            <a:r>
              <a:rPr lang="zh-TW" altLang="en-US" dirty="0"/>
              <a:t>會有甚麼差異</a:t>
            </a:r>
            <a:r>
              <a:rPr lang="en-US" altLang="zh-TW" dirty="0"/>
              <a:t>?</a:t>
            </a:r>
          </a:p>
          <a:p>
            <a:pPr algn="l"/>
            <a:endParaRPr lang="zh-TW" altLang="en-US" dirty="0"/>
          </a:p>
        </p:txBody>
      </p:sp>
      <p:sp>
        <p:nvSpPr>
          <p:cNvPr id="16" name="文字方塊 15">
            <a:extLst>
              <a:ext uri="{FF2B5EF4-FFF2-40B4-BE49-F238E27FC236}">
                <a16:creationId xmlns:a16="http://schemas.microsoft.com/office/drawing/2014/main" id="{689980D3-8146-4D3E-93C6-FE35E3C797BB}"/>
              </a:ext>
            </a:extLst>
          </p:cNvPr>
          <p:cNvSpPr txBox="1"/>
          <p:nvPr/>
        </p:nvSpPr>
        <p:spPr>
          <a:xfrm>
            <a:off x="1345165" y="2023684"/>
            <a:ext cx="9769911" cy="2246769"/>
          </a:xfrm>
          <a:prstGeom prst="rect">
            <a:avLst/>
          </a:prstGeom>
          <a:noFill/>
        </p:spPr>
        <p:txBody>
          <a:bodyPr wrap="square" rtlCol="0">
            <a:spAutoFit/>
          </a:bodyPr>
          <a:lstStyle/>
          <a:p>
            <a:r>
              <a:rPr lang="zh-TW" altLang="en-US" sz="2000" dirty="0"/>
              <a:t>上頁投影片的</a:t>
            </a:r>
            <a:r>
              <a:rPr lang="en-US" altLang="zh-TW" sz="2000" dirty="0"/>
              <a:t>5</a:t>
            </a:r>
            <a:r>
              <a:rPr lang="zh-TW" altLang="en-US" sz="2000" dirty="0"/>
              <a:t>張圖，是將所選取的特徵參數以</a:t>
            </a:r>
            <a:r>
              <a:rPr lang="en-US" altLang="zh-TW" sz="2000" dirty="0"/>
              <a:t>PCA</a:t>
            </a:r>
            <a:r>
              <a:rPr lang="zh-TW" altLang="en-US" sz="2000" dirty="0"/>
              <a:t>的方式投影到二維畫面所畫出的點，分別以紅、綠、藍、黃將模型預測答案為</a:t>
            </a:r>
            <a:r>
              <a:rPr lang="en-US" altLang="zh-TW" sz="2000" dirty="0"/>
              <a:t>comment = 0(“UP”) </a:t>
            </a:r>
            <a:r>
              <a:rPr lang="zh-TW" altLang="en-US" sz="2000" dirty="0"/>
              <a:t>、</a:t>
            </a:r>
            <a:r>
              <a:rPr lang="en-US" altLang="zh-TW" sz="2000" dirty="0"/>
              <a:t>comment = 1(“DOWN”)</a:t>
            </a:r>
            <a:r>
              <a:rPr lang="zh-TW" altLang="en-US" sz="2000" dirty="0"/>
              <a:t>、 </a:t>
            </a:r>
            <a:r>
              <a:rPr lang="en-US" altLang="zh-TW" sz="2000" dirty="0"/>
              <a:t>comment = 2 (“LEFT”)</a:t>
            </a:r>
            <a:r>
              <a:rPr lang="zh-TW" altLang="en-US" sz="2000" dirty="0"/>
              <a:t> 、 </a:t>
            </a:r>
            <a:r>
              <a:rPr lang="en-US" altLang="zh-TW" sz="2000" dirty="0"/>
              <a:t>comment = 3 (“RIGHT”) </a:t>
            </a:r>
            <a:r>
              <a:rPr lang="zh-TW" altLang="en-US" sz="2000" dirty="0"/>
              <a:t>。</a:t>
            </a:r>
            <a:r>
              <a:rPr lang="en-US" altLang="zh-TW" sz="2000" dirty="0"/>
              <a:t>MLP</a:t>
            </a:r>
            <a:r>
              <a:rPr lang="zh-TW" altLang="en-US" sz="2000" dirty="0"/>
              <a:t>、</a:t>
            </a:r>
            <a:r>
              <a:rPr lang="en-US" altLang="zh-TW" sz="2000" dirty="0"/>
              <a:t>KNN</a:t>
            </a:r>
            <a:r>
              <a:rPr lang="zh-TW" altLang="en-US" sz="2000" dirty="0"/>
              <a:t>、</a:t>
            </a:r>
            <a:r>
              <a:rPr lang="en-US" altLang="zh-TW" sz="2000" dirty="0"/>
              <a:t>Extra Tree</a:t>
            </a:r>
            <a:r>
              <a:rPr lang="zh-TW" altLang="en-US" sz="2000" dirty="0"/>
              <a:t>、</a:t>
            </a:r>
            <a:r>
              <a:rPr lang="en-US" altLang="zh-TW" sz="2000" dirty="0"/>
              <a:t>Decision Tree</a:t>
            </a:r>
            <a:r>
              <a:rPr lang="zh-TW" altLang="en-US" sz="2000" dirty="0"/>
              <a:t>皆為監督式學習，學習的過程與我們所選的答案有關，且四者正確率都超過</a:t>
            </a:r>
            <a:r>
              <a:rPr lang="en-US" altLang="zh-TW" sz="2000" dirty="0"/>
              <a:t>0.89</a:t>
            </a:r>
            <a:r>
              <a:rPr lang="zh-TW" altLang="en-US" sz="2000" dirty="0"/>
              <a:t>，但是</a:t>
            </a:r>
            <a:r>
              <a:rPr lang="en-US" altLang="zh-TW" sz="2000" dirty="0" err="1"/>
              <a:t>knn</a:t>
            </a:r>
            <a:r>
              <a:rPr lang="zh-TW" altLang="en-US" sz="2000" dirty="0"/>
              <a:t>預測起來幾乎沒有黃色的點，所以即使</a:t>
            </a:r>
            <a:r>
              <a:rPr lang="en-US" altLang="zh-TW" sz="2000" dirty="0"/>
              <a:t>accuracy</a:t>
            </a:r>
            <a:r>
              <a:rPr lang="zh-TW" altLang="en-US" sz="2000" dirty="0"/>
              <a:t>高達</a:t>
            </a:r>
            <a:r>
              <a:rPr lang="en-US" altLang="zh-TW" sz="2000" dirty="0"/>
              <a:t>0.92</a:t>
            </a:r>
            <a:r>
              <a:rPr lang="zh-TW" altLang="en-US" sz="2000" dirty="0"/>
              <a:t>但卻與正確</a:t>
            </a:r>
            <a:r>
              <a:rPr lang="en-US" altLang="zh-TW" sz="2000" dirty="0"/>
              <a:t>label</a:t>
            </a:r>
            <a:r>
              <a:rPr lang="zh-TW" altLang="en-US" sz="2000" dirty="0"/>
              <a:t>會有差異，而</a:t>
            </a:r>
            <a:r>
              <a:rPr lang="en-US" altLang="zh-TW" sz="2000" dirty="0"/>
              <a:t>MLP</a:t>
            </a:r>
            <a:r>
              <a:rPr lang="zh-TW" altLang="en-US" sz="2000" dirty="0"/>
              <a:t>、</a:t>
            </a:r>
            <a:r>
              <a:rPr lang="en-US" altLang="zh-TW" sz="2000" dirty="0"/>
              <a:t>Extra Tree</a:t>
            </a:r>
            <a:r>
              <a:rPr lang="zh-TW" altLang="en-US" sz="2000" dirty="0"/>
              <a:t>、</a:t>
            </a:r>
            <a:r>
              <a:rPr lang="en-US" altLang="zh-TW" sz="2000" dirty="0"/>
              <a:t>Decision Tree</a:t>
            </a:r>
            <a:r>
              <a:rPr lang="zh-TW" altLang="en-US" sz="2000" dirty="0"/>
              <a:t>呈現出來的圖長的差不多，因此三者都是很好的模型，經過反覆試驗，決定選用</a:t>
            </a:r>
            <a:r>
              <a:rPr lang="en-US" altLang="zh-TW" sz="2000" dirty="0"/>
              <a:t>MLP</a:t>
            </a:r>
            <a:r>
              <a:rPr lang="zh-TW" altLang="en-US" sz="2000" dirty="0"/>
              <a:t>做為這次訓練貪食蛇的模型。</a:t>
            </a:r>
          </a:p>
        </p:txBody>
      </p:sp>
    </p:spTree>
    <p:extLst>
      <p:ext uri="{BB962C8B-B14F-4D97-AF65-F5344CB8AC3E}">
        <p14:creationId xmlns:p14="http://schemas.microsoft.com/office/powerpoint/2010/main" val="163764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A10F-613B-4390-B624-1DF0DB05D90E}"/>
              </a:ext>
            </a:extLst>
          </p:cNvPr>
          <p:cNvSpPr>
            <a:spLocks noGrp="1"/>
          </p:cNvSpPr>
          <p:nvPr>
            <p:ph type="ctrTitle"/>
          </p:nvPr>
        </p:nvSpPr>
        <p:spPr>
          <a:xfrm>
            <a:off x="1524000" y="541176"/>
            <a:ext cx="9144000" cy="1216844"/>
          </a:xfrm>
        </p:spPr>
        <p:txBody>
          <a:bodyPr>
            <a:normAutofit fontScale="90000"/>
          </a:bodyPr>
          <a:lstStyle/>
          <a:p>
            <a:pPr algn="l"/>
            <a:r>
              <a:rPr lang="zh-TW" altLang="en-US" sz="2400" dirty="0">
                <a:latin typeface="+mn-ea"/>
                <a:ea typeface="+mn-ea"/>
              </a:rPr>
              <a:t>問題二：所選的特徵數量多寡、是否具有代表性，也會影響到模型學習的成效。</a:t>
            </a:r>
            <a:br>
              <a:rPr lang="en-US" altLang="zh-TW" sz="2400" dirty="0">
                <a:latin typeface="+mn-ea"/>
                <a:ea typeface="+mn-ea"/>
              </a:rPr>
            </a:br>
            <a:br>
              <a:rPr lang="en-US" altLang="zh-TW" sz="2400" dirty="0">
                <a:latin typeface="+mn-ea"/>
                <a:ea typeface="+mn-ea"/>
              </a:rPr>
            </a:br>
            <a:r>
              <a:rPr lang="en-US" altLang="zh-TW" sz="2400" dirty="0">
                <a:latin typeface="+mn-ea"/>
                <a:ea typeface="+mn-ea"/>
              </a:rPr>
              <a:t>(1)</a:t>
            </a:r>
            <a:r>
              <a:rPr lang="zh-TW" altLang="en-US" sz="2400" dirty="0">
                <a:latin typeface="+mn-ea"/>
                <a:ea typeface="+mn-ea"/>
              </a:rPr>
              <a:t>以 </a:t>
            </a:r>
            <a:r>
              <a:rPr lang="en-US" altLang="zh-TW" sz="2400" dirty="0">
                <a:latin typeface="+mn-ea"/>
                <a:ea typeface="+mn-ea"/>
              </a:rPr>
              <a:t>wall</a:t>
            </a:r>
            <a:r>
              <a:rPr lang="zh-TW" altLang="en-US" sz="2400" dirty="0">
                <a:latin typeface="+mn-ea"/>
                <a:ea typeface="+mn-ea"/>
              </a:rPr>
              <a:t> </a:t>
            </a:r>
            <a:r>
              <a:rPr lang="zh-TW" altLang="en-US" sz="2400" dirty="0"/>
              <a:t>為例：</a:t>
            </a:r>
            <a:endParaRPr lang="zh-TW" altLang="en-US" sz="2400" dirty="0">
              <a:latin typeface="+mn-ea"/>
              <a:ea typeface="+mn-ea"/>
            </a:endParaRPr>
          </a:p>
        </p:txBody>
      </p:sp>
      <p:sp>
        <p:nvSpPr>
          <p:cNvPr id="11" name="文字方塊 10">
            <a:extLst>
              <a:ext uri="{FF2B5EF4-FFF2-40B4-BE49-F238E27FC236}">
                <a16:creationId xmlns:a16="http://schemas.microsoft.com/office/drawing/2014/main" id="{BE950F54-E284-47A1-9BBB-87C5A8DE3092}"/>
              </a:ext>
            </a:extLst>
          </p:cNvPr>
          <p:cNvSpPr txBox="1"/>
          <p:nvPr/>
        </p:nvSpPr>
        <p:spPr>
          <a:xfrm>
            <a:off x="8849759" y="3764652"/>
            <a:ext cx="1633928" cy="369332"/>
          </a:xfrm>
          <a:prstGeom prst="rect">
            <a:avLst/>
          </a:prstGeom>
          <a:noFill/>
        </p:spPr>
        <p:txBody>
          <a:bodyPr wrap="square" rtlCol="0">
            <a:spAutoFit/>
          </a:bodyPr>
          <a:lstStyle/>
          <a:p>
            <a:pPr lvl="1" algn="ctr"/>
            <a:r>
              <a:rPr lang="en-US" altLang="zh-TW" dirty="0"/>
              <a:t>Extra Tree</a:t>
            </a:r>
            <a:endParaRPr lang="zh-TW" altLang="en-US" dirty="0"/>
          </a:p>
        </p:txBody>
      </p:sp>
      <p:sp>
        <p:nvSpPr>
          <p:cNvPr id="14" name="文字方塊 13">
            <a:extLst>
              <a:ext uri="{FF2B5EF4-FFF2-40B4-BE49-F238E27FC236}">
                <a16:creationId xmlns:a16="http://schemas.microsoft.com/office/drawing/2014/main" id="{172A5AED-E9B6-45CC-8532-E5352A736F0B}"/>
              </a:ext>
            </a:extLst>
          </p:cNvPr>
          <p:cNvSpPr txBox="1"/>
          <p:nvPr/>
        </p:nvSpPr>
        <p:spPr>
          <a:xfrm>
            <a:off x="5054090" y="3785150"/>
            <a:ext cx="2428048" cy="369332"/>
          </a:xfrm>
          <a:prstGeom prst="rect">
            <a:avLst/>
          </a:prstGeom>
          <a:noFill/>
        </p:spPr>
        <p:txBody>
          <a:bodyPr wrap="square" rtlCol="0">
            <a:spAutoFit/>
          </a:bodyPr>
          <a:lstStyle/>
          <a:p>
            <a:pPr algn="ctr"/>
            <a:r>
              <a:rPr lang="en-US" altLang="zh-TW" dirty="0"/>
              <a:t>KNN</a:t>
            </a:r>
            <a:endParaRPr lang="en-US" altLang="zh-TW" sz="1400" dirty="0"/>
          </a:p>
        </p:txBody>
      </p:sp>
      <p:pic>
        <p:nvPicPr>
          <p:cNvPr id="2050" name="Picture 2">
            <a:extLst>
              <a:ext uri="{FF2B5EF4-FFF2-40B4-BE49-F238E27FC236}">
                <a16:creationId xmlns:a16="http://schemas.microsoft.com/office/drawing/2014/main" id="{EAFBFBAF-2765-46B6-ADA3-E469148A3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220" y="1698423"/>
            <a:ext cx="3138415" cy="2032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3B153AE-B609-4336-A983-584458D6F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641" y="1658486"/>
            <a:ext cx="3138416" cy="2032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CD955A6-84E7-4F2F-AD5B-A20ABD84B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515" y="1653821"/>
            <a:ext cx="3138416" cy="20321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861D503-73AD-4738-8FF2-A30B2F4BA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448" y="4133984"/>
            <a:ext cx="3138415" cy="2032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882F5FC-EB0C-4583-8061-286DEFCD1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570" y="4133983"/>
            <a:ext cx="3138415" cy="203218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72A64D52-727D-4573-A47A-FAD9ABBACE14}"/>
              </a:ext>
            </a:extLst>
          </p:cNvPr>
          <p:cNvSpPr txBox="1"/>
          <p:nvPr/>
        </p:nvSpPr>
        <p:spPr>
          <a:xfrm>
            <a:off x="1624547" y="3764652"/>
            <a:ext cx="2428048" cy="369332"/>
          </a:xfrm>
          <a:prstGeom prst="rect">
            <a:avLst/>
          </a:prstGeom>
          <a:noFill/>
        </p:spPr>
        <p:txBody>
          <a:bodyPr wrap="square" rtlCol="0">
            <a:spAutoFit/>
          </a:bodyPr>
          <a:lstStyle/>
          <a:p>
            <a:pPr algn="ctr"/>
            <a:r>
              <a:rPr lang="en-US" altLang="zh-TW" dirty="0"/>
              <a:t>MLP</a:t>
            </a:r>
            <a:endParaRPr lang="en-US" altLang="zh-TW" sz="1400" dirty="0"/>
          </a:p>
        </p:txBody>
      </p:sp>
      <p:sp>
        <p:nvSpPr>
          <p:cNvPr id="16" name="文字方塊 15">
            <a:extLst>
              <a:ext uri="{FF2B5EF4-FFF2-40B4-BE49-F238E27FC236}">
                <a16:creationId xmlns:a16="http://schemas.microsoft.com/office/drawing/2014/main" id="{E2BF09F0-DA65-44AF-8FF6-76537F73EC34}"/>
              </a:ext>
            </a:extLst>
          </p:cNvPr>
          <p:cNvSpPr txBox="1"/>
          <p:nvPr/>
        </p:nvSpPr>
        <p:spPr>
          <a:xfrm>
            <a:off x="2336145" y="6212259"/>
            <a:ext cx="2428048" cy="369332"/>
          </a:xfrm>
          <a:prstGeom prst="rect">
            <a:avLst/>
          </a:prstGeom>
          <a:noFill/>
        </p:spPr>
        <p:txBody>
          <a:bodyPr wrap="square" rtlCol="0">
            <a:spAutoFit/>
          </a:bodyPr>
          <a:lstStyle/>
          <a:p>
            <a:pPr algn="ctr"/>
            <a:r>
              <a:rPr lang="en-US" altLang="zh-TW" dirty="0"/>
              <a:t>Decision Tree</a:t>
            </a:r>
            <a:endParaRPr lang="en-US" altLang="zh-TW" sz="1400" dirty="0"/>
          </a:p>
        </p:txBody>
      </p:sp>
      <p:sp>
        <p:nvSpPr>
          <p:cNvPr id="17" name="文字方塊 16">
            <a:extLst>
              <a:ext uri="{FF2B5EF4-FFF2-40B4-BE49-F238E27FC236}">
                <a16:creationId xmlns:a16="http://schemas.microsoft.com/office/drawing/2014/main" id="{9D788919-05E3-4A06-A553-242C5A99B80A}"/>
              </a:ext>
            </a:extLst>
          </p:cNvPr>
          <p:cNvSpPr txBox="1"/>
          <p:nvPr/>
        </p:nvSpPr>
        <p:spPr>
          <a:xfrm>
            <a:off x="5885774" y="6212259"/>
            <a:ext cx="2428048" cy="369332"/>
          </a:xfrm>
          <a:prstGeom prst="rect">
            <a:avLst/>
          </a:prstGeom>
          <a:noFill/>
        </p:spPr>
        <p:txBody>
          <a:bodyPr wrap="square" rtlCol="0">
            <a:spAutoFit/>
          </a:bodyPr>
          <a:lstStyle/>
          <a:p>
            <a:pPr algn="ctr"/>
            <a:r>
              <a:rPr lang="en-US" altLang="zh-TW" dirty="0"/>
              <a:t>Actual Label</a:t>
            </a:r>
            <a:endParaRPr lang="en-US" altLang="zh-TW" sz="1400" dirty="0"/>
          </a:p>
        </p:txBody>
      </p:sp>
      <p:sp>
        <p:nvSpPr>
          <p:cNvPr id="19" name="文字方塊 18">
            <a:extLst>
              <a:ext uri="{FF2B5EF4-FFF2-40B4-BE49-F238E27FC236}">
                <a16:creationId xmlns:a16="http://schemas.microsoft.com/office/drawing/2014/main" id="{C19CD429-73A8-4D21-8CFB-0C1D9BFC8923}"/>
              </a:ext>
            </a:extLst>
          </p:cNvPr>
          <p:cNvSpPr txBox="1"/>
          <p:nvPr/>
        </p:nvSpPr>
        <p:spPr>
          <a:xfrm>
            <a:off x="9009692" y="4410551"/>
            <a:ext cx="2560267" cy="1754326"/>
          </a:xfrm>
          <a:prstGeom prst="rect">
            <a:avLst/>
          </a:prstGeom>
          <a:solidFill>
            <a:schemeClr val="accent5">
              <a:lumMod val="40000"/>
              <a:lumOff val="60000"/>
            </a:schemeClr>
          </a:solidFill>
        </p:spPr>
        <p:txBody>
          <a:bodyPr wrap="square" rtlCol="0">
            <a:spAutoFit/>
          </a:bodyPr>
          <a:lstStyle/>
          <a:p>
            <a:r>
              <a:rPr lang="zh-TW" altLang="en-US" dirty="0"/>
              <a:t>少取 </a:t>
            </a:r>
            <a:r>
              <a:rPr lang="en-US" altLang="zh-TW" dirty="0"/>
              <a:t>wall </a:t>
            </a:r>
            <a:r>
              <a:rPr lang="zh-TW" altLang="en-US" dirty="0"/>
              <a:t>當</a:t>
            </a:r>
            <a:r>
              <a:rPr lang="en-US" altLang="zh-TW" dirty="0"/>
              <a:t>feature</a:t>
            </a:r>
            <a:r>
              <a:rPr lang="zh-TW" altLang="en-US" dirty="0"/>
              <a:t>，各模型的</a:t>
            </a:r>
            <a:r>
              <a:rPr lang="en-US" altLang="zh-TW" dirty="0"/>
              <a:t>accuracy</a:t>
            </a:r>
            <a:r>
              <a:rPr lang="zh-TW" altLang="en-US" dirty="0"/>
              <a:t>皆下降了</a:t>
            </a:r>
            <a:r>
              <a:rPr lang="en-US" altLang="zh-TW" dirty="0"/>
              <a:t>5%</a:t>
            </a:r>
            <a:r>
              <a:rPr lang="zh-TW" altLang="en-US" dirty="0"/>
              <a:t>左右，圖形也與原本的圖形差非常大，</a:t>
            </a:r>
            <a:r>
              <a:rPr lang="zh-TW" altLang="en-US" dirty="0">
                <a:solidFill>
                  <a:srgbClr val="FF0000"/>
                </a:solidFill>
              </a:rPr>
              <a:t>因此 </a:t>
            </a:r>
            <a:r>
              <a:rPr lang="en-US" altLang="zh-TW" dirty="0">
                <a:solidFill>
                  <a:srgbClr val="FF0000"/>
                </a:solidFill>
              </a:rPr>
              <a:t>wall </a:t>
            </a:r>
            <a:r>
              <a:rPr lang="zh-TW" altLang="en-US" dirty="0">
                <a:solidFill>
                  <a:srgbClr val="FF0000"/>
                </a:solidFill>
              </a:rPr>
              <a:t>是極具有代表性的特徵</a:t>
            </a:r>
            <a:r>
              <a:rPr lang="zh-TW" altLang="en-US" dirty="0"/>
              <a:t>。</a:t>
            </a:r>
          </a:p>
        </p:txBody>
      </p:sp>
    </p:spTree>
    <p:extLst>
      <p:ext uri="{BB962C8B-B14F-4D97-AF65-F5344CB8AC3E}">
        <p14:creationId xmlns:p14="http://schemas.microsoft.com/office/powerpoint/2010/main" val="33765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A10F-613B-4390-B624-1DF0DB05D90E}"/>
              </a:ext>
            </a:extLst>
          </p:cNvPr>
          <p:cNvSpPr>
            <a:spLocks noGrp="1"/>
          </p:cNvSpPr>
          <p:nvPr>
            <p:ph type="ctrTitle"/>
          </p:nvPr>
        </p:nvSpPr>
        <p:spPr>
          <a:xfrm>
            <a:off x="1524000" y="541176"/>
            <a:ext cx="9144000" cy="1216844"/>
          </a:xfrm>
        </p:spPr>
        <p:txBody>
          <a:bodyPr>
            <a:normAutofit fontScale="90000"/>
          </a:bodyPr>
          <a:lstStyle/>
          <a:p>
            <a:pPr algn="l"/>
            <a:r>
              <a:rPr lang="zh-TW" altLang="en-US" sz="2400" dirty="0">
                <a:latin typeface="+mn-ea"/>
                <a:ea typeface="+mn-ea"/>
              </a:rPr>
              <a:t>問題二：所選的特徵數量多寡、是否具有代表性，也會影響到模型學習的成效。</a:t>
            </a:r>
            <a:br>
              <a:rPr lang="en-US" altLang="zh-TW" sz="2400" dirty="0">
                <a:latin typeface="+mn-ea"/>
                <a:ea typeface="+mn-ea"/>
              </a:rPr>
            </a:br>
            <a:br>
              <a:rPr lang="en-US" altLang="zh-TW" sz="2400" dirty="0">
                <a:latin typeface="+mn-ea"/>
                <a:ea typeface="+mn-ea"/>
              </a:rPr>
            </a:br>
            <a:r>
              <a:rPr lang="en-US" altLang="zh-TW" sz="2400" dirty="0">
                <a:latin typeface="+mn-ea"/>
                <a:ea typeface="+mn-ea"/>
              </a:rPr>
              <a:t>(1)</a:t>
            </a:r>
            <a:r>
              <a:rPr lang="zh-TW" altLang="en-US" sz="2400" dirty="0">
                <a:latin typeface="+mn-ea"/>
                <a:ea typeface="+mn-ea"/>
              </a:rPr>
              <a:t>以 </a:t>
            </a:r>
            <a:r>
              <a:rPr lang="zh-TW" altLang="en-US" sz="2400" dirty="0"/>
              <a:t>頭距離牆壁的</a:t>
            </a:r>
            <a:r>
              <a:rPr lang="en-US" altLang="zh-TW" sz="2400" dirty="0"/>
              <a:t>x</a:t>
            </a:r>
            <a:r>
              <a:rPr lang="zh-TW" altLang="en-US" sz="2400" dirty="0"/>
              <a:t>向量距離 和 頭距離牆壁的</a:t>
            </a:r>
            <a:r>
              <a:rPr lang="en-US" altLang="zh-TW" sz="2400" dirty="0"/>
              <a:t>y</a:t>
            </a:r>
            <a:r>
              <a:rPr lang="zh-TW" altLang="en-US" sz="2400" dirty="0"/>
              <a:t>向量距離 為例：</a:t>
            </a:r>
            <a:endParaRPr lang="zh-TW" altLang="en-US" sz="2400" dirty="0">
              <a:latin typeface="+mn-ea"/>
              <a:ea typeface="+mn-ea"/>
            </a:endParaRPr>
          </a:p>
        </p:txBody>
      </p:sp>
      <p:sp>
        <p:nvSpPr>
          <p:cNvPr id="11" name="文字方塊 10">
            <a:extLst>
              <a:ext uri="{FF2B5EF4-FFF2-40B4-BE49-F238E27FC236}">
                <a16:creationId xmlns:a16="http://schemas.microsoft.com/office/drawing/2014/main" id="{BE950F54-E284-47A1-9BBB-87C5A8DE3092}"/>
              </a:ext>
            </a:extLst>
          </p:cNvPr>
          <p:cNvSpPr txBox="1"/>
          <p:nvPr/>
        </p:nvSpPr>
        <p:spPr>
          <a:xfrm>
            <a:off x="8665218" y="3730608"/>
            <a:ext cx="1633928" cy="369332"/>
          </a:xfrm>
          <a:prstGeom prst="rect">
            <a:avLst/>
          </a:prstGeom>
          <a:noFill/>
        </p:spPr>
        <p:txBody>
          <a:bodyPr wrap="square" rtlCol="0">
            <a:spAutoFit/>
          </a:bodyPr>
          <a:lstStyle/>
          <a:p>
            <a:pPr lvl="1" algn="ctr"/>
            <a:r>
              <a:rPr lang="en-US" altLang="zh-TW" dirty="0"/>
              <a:t>Extra Tree</a:t>
            </a:r>
            <a:endParaRPr lang="zh-TW" altLang="en-US" dirty="0"/>
          </a:p>
        </p:txBody>
      </p:sp>
      <p:sp>
        <p:nvSpPr>
          <p:cNvPr id="14" name="文字方塊 13">
            <a:extLst>
              <a:ext uri="{FF2B5EF4-FFF2-40B4-BE49-F238E27FC236}">
                <a16:creationId xmlns:a16="http://schemas.microsoft.com/office/drawing/2014/main" id="{172A5AED-E9B6-45CC-8532-E5352A736F0B}"/>
              </a:ext>
            </a:extLst>
          </p:cNvPr>
          <p:cNvSpPr txBox="1"/>
          <p:nvPr/>
        </p:nvSpPr>
        <p:spPr>
          <a:xfrm>
            <a:off x="4881976" y="3739968"/>
            <a:ext cx="2428048" cy="369332"/>
          </a:xfrm>
          <a:prstGeom prst="rect">
            <a:avLst/>
          </a:prstGeom>
          <a:noFill/>
        </p:spPr>
        <p:txBody>
          <a:bodyPr wrap="square" rtlCol="0">
            <a:spAutoFit/>
          </a:bodyPr>
          <a:lstStyle/>
          <a:p>
            <a:pPr algn="ctr"/>
            <a:r>
              <a:rPr lang="en-US" altLang="zh-TW" dirty="0"/>
              <a:t>KNN</a:t>
            </a:r>
            <a:endParaRPr lang="en-US" altLang="zh-TW" sz="1400" dirty="0"/>
          </a:p>
        </p:txBody>
      </p:sp>
      <p:pic>
        <p:nvPicPr>
          <p:cNvPr id="2050" name="Picture 2">
            <a:extLst>
              <a:ext uri="{FF2B5EF4-FFF2-40B4-BE49-F238E27FC236}">
                <a16:creationId xmlns:a16="http://schemas.microsoft.com/office/drawing/2014/main" id="{EAFBFBAF-2765-46B6-ADA3-E469148A3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071" y="1698423"/>
            <a:ext cx="3138415" cy="2032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3B153AE-B609-4336-A983-584458D6F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366" y="1698422"/>
            <a:ext cx="3138416" cy="2032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CD955A6-84E7-4F2F-AD5B-A20ABD84B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74" y="1698422"/>
            <a:ext cx="3138416" cy="20321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861D503-73AD-4738-8FF2-A30B2F4BA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205" y="4096076"/>
            <a:ext cx="3138415" cy="2032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882F5FC-EB0C-4583-8061-286DEFCD1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4767" y="4143485"/>
            <a:ext cx="3138415" cy="203218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72A64D52-727D-4573-A47A-FAD9ABBACE14}"/>
              </a:ext>
            </a:extLst>
          </p:cNvPr>
          <p:cNvSpPr txBox="1"/>
          <p:nvPr/>
        </p:nvSpPr>
        <p:spPr>
          <a:xfrm>
            <a:off x="1426389" y="3715286"/>
            <a:ext cx="2428048" cy="369332"/>
          </a:xfrm>
          <a:prstGeom prst="rect">
            <a:avLst/>
          </a:prstGeom>
          <a:noFill/>
        </p:spPr>
        <p:txBody>
          <a:bodyPr wrap="square" rtlCol="0">
            <a:spAutoFit/>
          </a:bodyPr>
          <a:lstStyle/>
          <a:p>
            <a:pPr algn="ctr"/>
            <a:r>
              <a:rPr lang="en-US" altLang="zh-TW" dirty="0"/>
              <a:t>MLP</a:t>
            </a:r>
            <a:endParaRPr lang="en-US" altLang="zh-TW" sz="1400" dirty="0"/>
          </a:p>
        </p:txBody>
      </p:sp>
      <p:sp>
        <p:nvSpPr>
          <p:cNvPr id="16" name="文字方塊 15">
            <a:extLst>
              <a:ext uri="{FF2B5EF4-FFF2-40B4-BE49-F238E27FC236}">
                <a16:creationId xmlns:a16="http://schemas.microsoft.com/office/drawing/2014/main" id="{E2BF09F0-DA65-44AF-8FF6-76537F73EC34}"/>
              </a:ext>
            </a:extLst>
          </p:cNvPr>
          <p:cNvSpPr txBox="1"/>
          <p:nvPr/>
        </p:nvSpPr>
        <p:spPr>
          <a:xfrm>
            <a:off x="2030849" y="6164239"/>
            <a:ext cx="2428048" cy="369332"/>
          </a:xfrm>
          <a:prstGeom prst="rect">
            <a:avLst/>
          </a:prstGeom>
          <a:noFill/>
        </p:spPr>
        <p:txBody>
          <a:bodyPr wrap="square" rtlCol="0">
            <a:spAutoFit/>
          </a:bodyPr>
          <a:lstStyle/>
          <a:p>
            <a:pPr algn="ctr"/>
            <a:r>
              <a:rPr lang="en-US" altLang="zh-TW" dirty="0"/>
              <a:t>Decision Tree</a:t>
            </a:r>
            <a:endParaRPr lang="en-US" altLang="zh-TW" sz="1400" dirty="0"/>
          </a:p>
        </p:txBody>
      </p:sp>
      <p:sp>
        <p:nvSpPr>
          <p:cNvPr id="17" name="文字方塊 16">
            <a:extLst>
              <a:ext uri="{FF2B5EF4-FFF2-40B4-BE49-F238E27FC236}">
                <a16:creationId xmlns:a16="http://schemas.microsoft.com/office/drawing/2014/main" id="{9D788919-05E3-4A06-A553-242C5A99B80A}"/>
              </a:ext>
            </a:extLst>
          </p:cNvPr>
          <p:cNvSpPr txBox="1"/>
          <p:nvPr/>
        </p:nvSpPr>
        <p:spPr>
          <a:xfrm>
            <a:off x="5652509" y="6196192"/>
            <a:ext cx="2428048" cy="369332"/>
          </a:xfrm>
          <a:prstGeom prst="rect">
            <a:avLst/>
          </a:prstGeom>
          <a:noFill/>
        </p:spPr>
        <p:txBody>
          <a:bodyPr wrap="square" rtlCol="0">
            <a:spAutoFit/>
          </a:bodyPr>
          <a:lstStyle/>
          <a:p>
            <a:pPr algn="ctr"/>
            <a:r>
              <a:rPr lang="en-US" altLang="zh-TW" dirty="0"/>
              <a:t>Actual Label</a:t>
            </a:r>
            <a:endParaRPr lang="en-US" altLang="zh-TW" sz="1400" dirty="0"/>
          </a:p>
        </p:txBody>
      </p:sp>
      <p:sp>
        <p:nvSpPr>
          <p:cNvPr id="19" name="文字方塊 18">
            <a:extLst>
              <a:ext uri="{FF2B5EF4-FFF2-40B4-BE49-F238E27FC236}">
                <a16:creationId xmlns:a16="http://schemas.microsoft.com/office/drawing/2014/main" id="{C19CD429-73A8-4D21-8CFB-0C1D9BFC8923}"/>
              </a:ext>
            </a:extLst>
          </p:cNvPr>
          <p:cNvSpPr txBox="1"/>
          <p:nvPr/>
        </p:nvSpPr>
        <p:spPr>
          <a:xfrm>
            <a:off x="8729938" y="4225247"/>
            <a:ext cx="3138415" cy="2308324"/>
          </a:xfrm>
          <a:prstGeom prst="rect">
            <a:avLst/>
          </a:prstGeom>
          <a:solidFill>
            <a:schemeClr val="accent5">
              <a:lumMod val="40000"/>
              <a:lumOff val="60000"/>
            </a:schemeClr>
          </a:solidFill>
        </p:spPr>
        <p:txBody>
          <a:bodyPr wrap="square" rtlCol="0">
            <a:spAutoFit/>
          </a:bodyPr>
          <a:lstStyle/>
          <a:p>
            <a:r>
              <a:rPr lang="zh-TW" altLang="en-US" dirty="0"/>
              <a:t>少取 </a:t>
            </a:r>
            <a:r>
              <a:rPr lang="zh-TW" altLang="en-US" sz="1800" dirty="0"/>
              <a:t>頭距離牆壁的</a:t>
            </a:r>
            <a:r>
              <a:rPr lang="en-US" altLang="zh-TW" sz="1800" dirty="0"/>
              <a:t>x</a:t>
            </a:r>
            <a:r>
              <a:rPr lang="zh-TW" altLang="en-US" sz="1800" dirty="0"/>
              <a:t>向量距離 和 頭距離牆壁的</a:t>
            </a:r>
            <a:r>
              <a:rPr lang="en-US" altLang="zh-TW" sz="1800" dirty="0"/>
              <a:t>y</a:t>
            </a:r>
            <a:r>
              <a:rPr lang="zh-TW" altLang="en-US" sz="1800" dirty="0"/>
              <a:t>向量距離</a:t>
            </a:r>
            <a:r>
              <a:rPr lang="zh-TW" altLang="en-US" dirty="0"/>
              <a:t>當</a:t>
            </a:r>
            <a:r>
              <a:rPr lang="en-US" altLang="zh-TW" dirty="0"/>
              <a:t>feature</a:t>
            </a:r>
            <a:r>
              <a:rPr lang="zh-TW" altLang="en-US" dirty="0"/>
              <a:t>，各模型的</a:t>
            </a:r>
            <a:r>
              <a:rPr lang="en-US" altLang="zh-TW" dirty="0"/>
              <a:t>accuracy</a:t>
            </a:r>
            <a:r>
              <a:rPr lang="zh-TW" altLang="en-US" dirty="0"/>
              <a:t>皆下降了</a:t>
            </a:r>
            <a:r>
              <a:rPr lang="en-US" altLang="zh-TW" dirty="0"/>
              <a:t>5%</a:t>
            </a:r>
            <a:r>
              <a:rPr lang="zh-TW" altLang="en-US" dirty="0"/>
              <a:t>左右，圖形也與原本的圖形差非常大，</a:t>
            </a:r>
            <a:r>
              <a:rPr lang="zh-TW" altLang="en-US" dirty="0">
                <a:solidFill>
                  <a:srgbClr val="FF0000"/>
                </a:solidFill>
              </a:rPr>
              <a:t>因此</a:t>
            </a:r>
            <a:r>
              <a:rPr lang="zh-TW" altLang="en-US" sz="1800" dirty="0">
                <a:solidFill>
                  <a:srgbClr val="FF0000"/>
                </a:solidFill>
              </a:rPr>
              <a:t>頭距離牆壁的</a:t>
            </a:r>
            <a:r>
              <a:rPr lang="en-US" altLang="zh-TW" sz="1800" dirty="0">
                <a:solidFill>
                  <a:srgbClr val="FF0000"/>
                </a:solidFill>
              </a:rPr>
              <a:t>x</a:t>
            </a:r>
            <a:r>
              <a:rPr lang="zh-TW" altLang="en-US" sz="1800" dirty="0">
                <a:solidFill>
                  <a:srgbClr val="FF0000"/>
                </a:solidFill>
              </a:rPr>
              <a:t>向量距離 和 頭距離牆壁的</a:t>
            </a:r>
            <a:r>
              <a:rPr lang="en-US" altLang="zh-TW" sz="1800" dirty="0">
                <a:solidFill>
                  <a:srgbClr val="FF0000"/>
                </a:solidFill>
              </a:rPr>
              <a:t>y</a:t>
            </a:r>
            <a:r>
              <a:rPr lang="zh-TW" altLang="en-US" sz="1800" dirty="0">
                <a:solidFill>
                  <a:srgbClr val="FF0000"/>
                </a:solidFill>
              </a:rPr>
              <a:t>向量距離</a:t>
            </a:r>
            <a:r>
              <a:rPr lang="zh-TW" altLang="en-US" dirty="0">
                <a:solidFill>
                  <a:srgbClr val="FF0000"/>
                </a:solidFill>
              </a:rPr>
              <a:t>是極具有代表性的特徵</a:t>
            </a:r>
            <a:r>
              <a:rPr lang="zh-TW" altLang="en-US" dirty="0"/>
              <a:t>。</a:t>
            </a:r>
          </a:p>
        </p:txBody>
      </p:sp>
    </p:spTree>
    <p:extLst>
      <p:ext uri="{BB962C8B-B14F-4D97-AF65-F5344CB8AC3E}">
        <p14:creationId xmlns:p14="http://schemas.microsoft.com/office/powerpoint/2010/main" val="352794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A10F-613B-4390-B624-1DF0DB05D90E}"/>
              </a:ext>
            </a:extLst>
          </p:cNvPr>
          <p:cNvSpPr>
            <a:spLocks noGrp="1"/>
          </p:cNvSpPr>
          <p:nvPr>
            <p:ph type="ctrTitle"/>
          </p:nvPr>
        </p:nvSpPr>
        <p:spPr>
          <a:xfrm>
            <a:off x="1592425" y="731599"/>
            <a:ext cx="9144000" cy="951820"/>
          </a:xfrm>
        </p:spPr>
        <p:txBody>
          <a:bodyPr>
            <a:normAutofit fontScale="90000"/>
          </a:bodyPr>
          <a:lstStyle/>
          <a:p>
            <a:pPr algn="l"/>
            <a:r>
              <a:rPr lang="zh-TW" altLang="en-US" sz="2400" dirty="0">
                <a:latin typeface="+mn-ea"/>
                <a:ea typeface="+mn-ea"/>
              </a:rPr>
              <a:t>問題二：所選的特徵數量多寡、是否具有代表性，也會影響到模型學習的成效。</a:t>
            </a:r>
            <a:br>
              <a:rPr lang="en-US" altLang="zh-TW" sz="2400" dirty="0">
                <a:latin typeface="+mn-ea"/>
                <a:ea typeface="+mn-ea"/>
              </a:rPr>
            </a:br>
            <a:br>
              <a:rPr lang="en-US" altLang="zh-TW" sz="2400" dirty="0">
                <a:latin typeface="+mn-ea"/>
                <a:ea typeface="+mn-ea"/>
              </a:rPr>
            </a:br>
            <a:r>
              <a:rPr lang="en-US" altLang="zh-TW" sz="2400" dirty="0">
                <a:latin typeface="+mn-ea"/>
                <a:ea typeface="+mn-ea"/>
              </a:rPr>
              <a:t>(2)</a:t>
            </a:r>
            <a:r>
              <a:rPr lang="zh-TW" altLang="en-US" sz="2400" dirty="0">
                <a:latin typeface="+mn-ea"/>
                <a:ea typeface="+mn-ea"/>
              </a:rPr>
              <a:t>以 </a:t>
            </a:r>
            <a:r>
              <a:rPr lang="en-US" altLang="zh-TW" sz="2400" dirty="0"/>
              <a:t>body</a:t>
            </a:r>
            <a:r>
              <a:rPr lang="zh-TW" altLang="en-US" sz="2400" dirty="0"/>
              <a:t> 為例：</a:t>
            </a:r>
            <a:endParaRPr lang="zh-TW" altLang="en-US" sz="2400" dirty="0">
              <a:latin typeface="+mn-ea"/>
              <a:ea typeface="+mn-ea"/>
            </a:endParaRPr>
          </a:p>
        </p:txBody>
      </p:sp>
      <p:sp>
        <p:nvSpPr>
          <p:cNvPr id="10" name="文字方塊 9">
            <a:extLst>
              <a:ext uri="{FF2B5EF4-FFF2-40B4-BE49-F238E27FC236}">
                <a16:creationId xmlns:a16="http://schemas.microsoft.com/office/drawing/2014/main" id="{C51CDA61-8397-411E-A209-9FE521AA1E4A}"/>
              </a:ext>
            </a:extLst>
          </p:cNvPr>
          <p:cNvSpPr txBox="1"/>
          <p:nvPr/>
        </p:nvSpPr>
        <p:spPr>
          <a:xfrm>
            <a:off x="1625004" y="3723718"/>
            <a:ext cx="2428048" cy="369332"/>
          </a:xfrm>
          <a:prstGeom prst="rect">
            <a:avLst/>
          </a:prstGeom>
          <a:noFill/>
        </p:spPr>
        <p:txBody>
          <a:bodyPr wrap="square" rtlCol="0">
            <a:spAutoFit/>
          </a:bodyPr>
          <a:lstStyle/>
          <a:p>
            <a:pPr algn="ctr"/>
            <a:r>
              <a:rPr lang="en-US" altLang="zh-TW" dirty="0"/>
              <a:t>MLP</a:t>
            </a:r>
          </a:p>
        </p:txBody>
      </p:sp>
      <p:sp>
        <p:nvSpPr>
          <p:cNvPr id="11" name="文字方塊 10">
            <a:extLst>
              <a:ext uri="{FF2B5EF4-FFF2-40B4-BE49-F238E27FC236}">
                <a16:creationId xmlns:a16="http://schemas.microsoft.com/office/drawing/2014/main" id="{BE950F54-E284-47A1-9BBB-87C5A8DE3092}"/>
              </a:ext>
            </a:extLst>
          </p:cNvPr>
          <p:cNvSpPr txBox="1"/>
          <p:nvPr/>
        </p:nvSpPr>
        <p:spPr>
          <a:xfrm>
            <a:off x="9102497" y="3826225"/>
            <a:ext cx="1633928" cy="369332"/>
          </a:xfrm>
          <a:prstGeom prst="rect">
            <a:avLst/>
          </a:prstGeom>
          <a:noFill/>
        </p:spPr>
        <p:txBody>
          <a:bodyPr wrap="square" rtlCol="0">
            <a:spAutoFit/>
          </a:bodyPr>
          <a:lstStyle/>
          <a:p>
            <a:pPr algn="ctr"/>
            <a:r>
              <a:rPr lang="en-US" altLang="zh-TW" dirty="0"/>
              <a:t>Extra Tree</a:t>
            </a:r>
            <a:endParaRPr lang="zh-TW" altLang="en-US" dirty="0"/>
          </a:p>
        </p:txBody>
      </p:sp>
      <p:sp>
        <p:nvSpPr>
          <p:cNvPr id="13" name="文字方塊 12">
            <a:extLst>
              <a:ext uri="{FF2B5EF4-FFF2-40B4-BE49-F238E27FC236}">
                <a16:creationId xmlns:a16="http://schemas.microsoft.com/office/drawing/2014/main" id="{4065B00F-A34B-4DAA-9C43-A595B007E6D2}"/>
              </a:ext>
            </a:extLst>
          </p:cNvPr>
          <p:cNvSpPr txBox="1"/>
          <p:nvPr/>
        </p:nvSpPr>
        <p:spPr>
          <a:xfrm>
            <a:off x="9019446" y="4372075"/>
            <a:ext cx="2509932" cy="1754326"/>
          </a:xfrm>
          <a:prstGeom prst="rect">
            <a:avLst/>
          </a:prstGeom>
          <a:solidFill>
            <a:schemeClr val="accent5">
              <a:lumMod val="40000"/>
              <a:lumOff val="60000"/>
            </a:schemeClr>
          </a:solidFill>
        </p:spPr>
        <p:txBody>
          <a:bodyPr wrap="square" rtlCol="0">
            <a:spAutoFit/>
          </a:bodyPr>
          <a:lstStyle/>
          <a:p>
            <a:r>
              <a:rPr lang="zh-TW" altLang="en-US" dirty="0"/>
              <a:t>少取 </a:t>
            </a:r>
            <a:r>
              <a:rPr lang="en-US" altLang="zh-TW" dirty="0"/>
              <a:t>body</a:t>
            </a:r>
            <a:r>
              <a:rPr lang="zh-TW" altLang="en-US" dirty="0"/>
              <a:t> 當</a:t>
            </a:r>
            <a:r>
              <a:rPr lang="en-US" altLang="zh-TW" dirty="0"/>
              <a:t>feature</a:t>
            </a:r>
            <a:r>
              <a:rPr lang="zh-TW" altLang="en-US" dirty="0"/>
              <a:t>，各模型的</a:t>
            </a:r>
            <a:r>
              <a:rPr lang="en-US" altLang="zh-TW" dirty="0"/>
              <a:t>accuracy</a:t>
            </a:r>
            <a:r>
              <a:rPr lang="zh-TW" altLang="en-US" dirty="0"/>
              <a:t>皆下降了</a:t>
            </a:r>
            <a:r>
              <a:rPr lang="en-US" altLang="zh-TW" dirty="0"/>
              <a:t>6%</a:t>
            </a:r>
            <a:r>
              <a:rPr lang="zh-TW" altLang="en-US" dirty="0"/>
              <a:t>左右，圖形也與原本的圖形差非常大，</a:t>
            </a:r>
            <a:r>
              <a:rPr lang="zh-TW" altLang="en-US" dirty="0">
                <a:solidFill>
                  <a:srgbClr val="FF0000"/>
                </a:solidFill>
              </a:rPr>
              <a:t>因此 </a:t>
            </a:r>
            <a:r>
              <a:rPr lang="en-US" altLang="zh-TW" dirty="0">
                <a:solidFill>
                  <a:srgbClr val="FF0000"/>
                </a:solidFill>
              </a:rPr>
              <a:t>body </a:t>
            </a:r>
            <a:r>
              <a:rPr lang="zh-TW" altLang="en-US" dirty="0">
                <a:solidFill>
                  <a:srgbClr val="FF0000"/>
                </a:solidFill>
              </a:rPr>
              <a:t>是極具有代表性的特徵</a:t>
            </a:r>
            <a:r>
              <a:rPr lang="zh-TW" altLang="en-US" dirty="0"/>
              <a:t>。</a:t>
            </a:r>
          </a:p>
        </p:txBody>
      </p:sp>
      <p:sp>
        <p:nvSpPr>
          <p:cNvPr id="12" name="文字方塊 11">
            <a:extLst>
              <a:ext uri="{FF2B5EF4-FFF2-40B4-BE49-F238E27FC236}">
                <a16:creationId xmlns:a16="http://schemas.microsoft.com/office/drawing/2014/main" id="{0AF8F306-DB97-4EB1-B6E9-7C1005ABF980}"/>
              </a:ext>
            </a:extLst>
          </p:cNvPr>
          <p:cNvSpPr txBox="1"/>
          <p:nvPr/>
        </p:nvSpPr>
        <p:spPr>
          <a:xfrm>
            <a:off x="5019414" y="3761996"/>
            <a:ext cx="2428048" cy="369332"/>
          </a:xfrm>
          <a:prstGeom prst="rect">
            <a:avLst/>
          </a:prstGeom>
          <a:noFill/>
        </p:spPr>
        <p:txBody>
          <a:bodyPr wrap="square" rtlCol="0">
            <a:spAutoFit/>
          </a:bodyPr>
          <a:lstStyle/>
          <a:p>
            <a:pPr algn="ctr"/>
            <a:r>
              <a:rPr lang="en-US" altLang="zh-TW" dirty="0"/>
              <a:t>KNN</a:t>
            </a:r>
            <a:endParaRPr lang="en-US" altLang="zh-TW" sz="1400" dirty="0"/>
          </a:p>
        </p:txBody>
      </p:sp>
      <p:pic>
        <p:nvPicPr>
          <p:cNvPr id="3074" name="Picture 2">
            <a:extLst>
              <a:ext uri="{FF2B5EF4-FFF2-40B4-BE49-F238E27FC236}">
                <a16:creationId xmlns:a16="http://schemas.microsoft.com/office/drawing/2014/main" id="{9E3AF3A2-3FB9-4C79-B2E9-3EC099ABE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440" y="1683419"/>
            <a:ext cx="3210060" cy="2078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01A062B-DEBD-41BB-A738-667F5498F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707" y="1710293"/>
            <a:ext cx="3236844" cy="20959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307944E-5EC2-43F2-BCCB-9CA438B77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3187" y="1648354"/>
            <a:ext cx="3362885" cy="21775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B9D424F-7948-4D72-BE0B-D37C957C54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425" y="4054771"/>
            <a:ext cx="3318961" cy="2149092"/>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72DAF743-FF9B-4BAE-BCB6-ECD43A08DC23}"/>
              </a:ext>
            </a:extLst>
          </p:cNvPr>
          <p:cNvSpPr txBox="1"/>
          <p:nvPr/>
        </p:nvSpPr>
        <p:spPr>
          <a:xfrm>
            <a:off x="2037881" y="6308732"/>
            <a:ext cx="2428048" cy="369332"/>
          </a:xfrm>
          <a:prstGeom prst="rect">
            <a:avLst/>
          </a:prstGeom>
          <a:noFill/>
        </p:spPr>
        <p:txBody>
          <a:bodyPr wrap="square" rtlCol="0">
            <a:spAutoFit/>
          </a:bodyPr>
          <a:lstStyle/>
          <a:p>
            <a:pPr algn="ctr"/>
            <a:r>
              <a:rPr lang="en-US" altLang="zh-TW" dirty="0"/>
              <a:t>Decision Tree</a:t>
            </a:r>
          </a:p>
        </p:txBody>
      </p:sp>
      <p:pic>
        <p:nvPicPr>
          <p:cNvPr id="3082" name="Picture 10">
            <a:extLst>
              <a:ext uri="{FF2B5EF4-FFF2-40B4-BE49-F238E27FC236}">
                <a16:creationId xmlns:a16="http://schemas.microsoft.com/office/drawing/2014/main" id="{074BEF32-2811-4493-B1F3-58B781B51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164" y="4091066"/>
            <a:ext cx="3236844" cy="209592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79CEE54F-1614-45DA-AEE2-AF0749E00E76}"/>
              </a:ext>
            </a:extLst>
          </p:cNvPr>
          <p:cNvSpPr txBox="1"/>
          <p:nvPr/>
        </p:nvSpPr>
        <p:spPr>
          <a:xfrm>
            <a:off x="5645139" y="6295090"/>
            <a:ext cx="2428048" cy="369332"/>
          </a:xfrm>
          <a:prstGeom prst="rect">
            <a:avLst/>
          </a:prstGeom>
          <a:noFill/>
        </p:spPr>
        <p:txBody>
          <a:bodyPr wrap="square" rtlCol="0">
            <a:spAutoFit/>
          </a:bodyPr>
          <a:lstStyle/>
          <a:p>
            <a:pPr algn="ctr"/>
            <a:r>
              <a:rPr lang="en-US" altLang="zh-TW" dirty="0"/>
              <a:t>Actual Label</a:t>
            </a:r>
          </a:p>
        </p:txBody>
      </p:sp>
    </p:spTree>
    <p:extLst>
      <p:ext uri="{BB962C8B-B14F-4D97-AF65-F5344CB8AC3E}">
        <p14:creationId xmlns:p14="http://schemas.microsoft.com/office/powerpoint/2010/main" val="380493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35433B17-573A-474E-BEA2-7166032F5899}"/>
              </a:ext>
            </a:extLst>
          </p:cNvPr>
          <p:cNvSpPr txBox="1">
            <a:spLocks/>
          </p:cNvSpPr>
          <p:nvPr/>
        </p:nvSpPr>
        <p:spPr>
          <a:xfrm>
            <a:off x="954218" y="592324"/>
            <a:ext cx="9144000" cy="1028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200" dirty="0"/>
              <a:t>問題三</a:t>
            </a:r>
            <a:r>
              <a:rPr lang="en-US" altLang="zh-TW" sz="2200" dirty="0"/>
              <a:t>:</a:t>
            </a:r>
            <a:r>
              <a:rPr lang="zh-TW" altLang="en-US" sz="2200" dirty="0"/>
              <a:t>使用不同機器學習的模型，分數的比較</a:t>
            </a:r>
            <a:endParaRPr lang="zh-TW" altLang="en-US" sz="2200" dirty="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4EC6C1FA-3465-4661-BCF0-18D3D6820036}"/>
              </a:ext>
            </a:extLst>
          </p:cNvPr>
          <p:cNvPicPr>
            <a:picLocks noChangeAspect="1"/>
          </p:cNvPicPr>
          <p:nvPr/>
        </p:nvPicPr>
        <p:blipFill rotWithShape="1">
          <a:blip r:embed="rId2"/>
          <a:srcRect l="7244" t="59861" r="87500" b="31111"/>
          <a:stretch/>
        </p:blipFill>
        <p:spPr>
          <a:xfrm>
            <a:off x="954218" y="2405247"/>
            <a:ext cx="1853207" cy="3771713"/>
          </a:xfrm>
          <a:prstGeom prst="rect">
            <a:avLst/>
          </a:prstGeom>
        </p:spPr>
      </p:pic>
      <p:sp>
        <p:nvSpPr>
          <p:cNvPr id="5" name="文字方塊 4">
            <a:extLst>
              <a:ext uri="{FF2B5EF4-FFF2-40B4-BE49-F238E27FC236}">
                <a16:creationId xmlns:a16="http://schemas.microsoft.com/office/drawing/2014/main" id="{1D0A9732-EEBA-4945-B1FF-4E603A4BBFE9}"/>
              </a:ext>
            </a:extLst>
          </p:cNvPr>
          <p:cNvSpPr txBox="1"/>
          <p:nvPr/>
        </p:nvSpPr>
        <p:spPr>
          <a:xfrm>
            <a:off x="1171694" y="1908193"/>
            <a:ext cx="1418253" cy="369332"/>
          </a:xfrm>
          <a:prstGeom prst="rect">
            <a:avLst/>
          </a:prstGeom>
          <a:noFill/>
        </p:spPr>
        <p:txBody>
          <a:bodyPr wrap="square" rtlCol="0">
            <a:spAutoFit/>
          </a:bodyPr>
          <a:lstStyle/>
          <a:p>
            <a:pPr algn="ctr"/>
            <a:r>
              <a:rPr lang="en-US" altLang="zh-TW" dirty="0"/>
              <a:t>MLP</a:t>
            </a:r>
            <a:endParaRPr lang="zh-TW" altLang="en-US" dirty="0"/>
          </a:p>
        </p:txBody>
      </p:sp>
      <p:sp>
        <p:nvSpPr>
          <p:cNvPr id="13" name="文字方塊 12">
            <a:extLst>
              <a:ext uri="{FF2B5EF4-FFF2-40B4-BE49-F238E27FC236}">
                <a16:creationId xmlns:a16="http://schemas.microsoft.com/office/drawing/2014/main" id="{F51C156C-3626-49DB-A200-09693F509336}"/>
              </a:ext>
            </a:extLst>
          </p:cNvPr>
          <p:cNvSpPr txBox="1"/>
          <p:nvPr/>
        </p:nvSpPr>
        <p:spPr>
          <a:xfrm>
            <a:off x="4143165" y="1908193"/>
            <a:ext cx="1418253" cy="369332"/>
          </a:xfrm>
          <a:prstGeom prst="rect">
            <a:avLst/>
          </a:prstGeom>
          <a:noFill/>
        </p:spPr>
        <p:txBody>
          <a:bodyPr wrap="square" rtlCol="0">
            <a:spAutoFit/>
          </a:bodyPr>
          <a:lstStyle/>
          <a:p>
            <a:pPr algn="ctr"/>
            <a:r>
              <a:rPr lang="en-US" altLang="zh-TW" dirty="0"/>
              <a:t>KNN</a:t>
            </a:r>
            <a:endParaRPr lang="zh-TW" altLang="en-US" dirty="0"/>
          </a:p>
        </p:txBody>
      </p:sp>
      <p:sp>
        <p:nvSpPr>
          <p:cNvPr id="14" name="文字方塊 13">
            <a:extLst>
              <a:ext uri="{FF2B5EF4-FFF2-40B4-BE49-F238E27FC236}">
                <a16:creationId xmlns:a16="http://schemas.microsoft.com/office/drawing/2014/main" id="{9E98843E-A5F5-4E7C-931E-75F77F2B0F31}"/>
              </a:ext>
            </a:extLst>
          </p:cNvPr>
          <p:cNvSpPr txBox="1"/>
          <p:nvPr/>
        </p:nvSpPr>
        <p:spPr>
          <a:xfrm>
            <a:off x="6796441" y="1908193"/>
            <a:ext cx="1418253" cy="369332"/>
          </a:xfrm>
          <a:prstGeom prst="rect">
            <a:avLst/>
          </a:prstGeom>
          <a:noFill/>
        </p:spPr>
        <p:txBody>
          <a:bodyPr wrap="square" rtlCol="0">
            <a:spAutoFit/>
          </a:bodyPr>
          <a:lstStyle/>
          <a:p>
            <a:pPr algn="ctr"/>
            <a:r>
              <a:rPr lang="en-US" altLang="zh-TW" dirty="0"/>
              <a:t>Extra Tree</a:t>
            </a:r>
            <a:endParaRPr lang="zh-TW" altLang="en-US" dirty="0"/>
          </a:p>
        </p:txBody>
      </p:sp>
      <p:sp>
        <p:nvSpPr>
          <p:cNvPr id="17" name="文字方塊 16">
            <a:extLst>
              <a:ext uri="{FF2B5EF4-FFF2-40B4-BE49-F238E27FC236}">
                <a16:creationId xmlns:a16="http://schemas.microsoft.com/office/drawing/2014/main" id="{100B0C27-168F-4D0F-9908-93A2A0FE5F1E}"/>
              </a:ext>
            </a:extLst>
          </p:cNvPr>
          <p:cNvSpPr txBox="1"/>
          <p:nvPr/>
        </p:nvSpPr>
        <p:spPr>
          <a:xfrm>
            <a:off x="9556132" y="1908193"/>
            <a:ext cx="1660309" cy="369332"/>
          </a:xfrm>
          <a:prstGeom prst="rect">
            <a:avLst/>
          </a:prstGeom>
          <a:noFill/>
        </p:spPr>
        <p:txBody>
          <a:bodyPr wrap="square" rtlCol="0">
            <a:spAutoFit/>
          </a:bodyPr>
          <a:lstStyle/>
          <a:p>
            <a:pPr algn="ctr"/>
            <a:r>
              <a:rPr lang="en-US" altLang="zh-TW" dirty="0"/>
              <a:t>Decision Tree</a:t>
            </a:r>
            <a:endParaRPr lang="zh-TW" altLang="en-US" dirty="0"/>
          </a:p>
        </p:txBody>
      </p:sp>
      <p:pic>
        <p:nvPicPr>
          <p:cNvPr id="7" name="圖片 6">
            <a:extLst>
              <a:ext uri="{FF2B5EF4-FFF2-40B4-BE49-F238E27FC236}">
                <a16:creationId xmlns:a16="http://schemas.microsoft.com/office/drawing/2014/main" id="{43D556B3-45D8-424E-88C3-97646038D73C}"/>
              </a:ext>
            </a:extLst>
          </p:cNvPr>
          <p:cNvPicPr>
            <a:picLocks noChangeAspect="1"/>
          </p:cNvPicPr>
          <p:nvPr/>
        </p:nvPicPr>
        <p:blipFill rotWithShape="1">
          <a:blip r:embed="rId3"/>
          <a:srcRect l="7100" t="59591" r="87678" b="30885"/>
          <a:stretch/>
        </p:blipFill>
        <p:spPr>
          <a:xfrm>
            <a:off x="3925689" y="2405247"/>
            <a:ext cx="1853207" cy="3771713"/>
          </a:xfrm>
          <a:prstGeom prst="rect">
            <a:avLst/>
          </a:prstGeom>
        </p:spPr>
      </p:pic>
      <p:pic>
        <p:nvPicPr>
          <p:cNvPr id="20" name="圖片 19">
            <a:extLst>
              <a:ext uri="{FF2B5EF4-FFF2-40B4-BE49-F238E27FC236}">
                <a16:creationId xmlns:a16="http://schemas.microsoft.com/office/drawing/2014/main" id="{E5183168-1B89-4A8E-8F16-2BED6C64F328}"/>
              </a:ext>
            </a:extLst>
          </p:cNvPr>
          <p:cNvPicPr>
            <a:picLocks noChangeAspect="1"/>
          </p:cNvPicPr>
          <p:nvPr/>
        </p:nvPicPr>
        <p:blipFill rotWithShape="1">
          <a:blip r:embed="rId3"/>
          <a:srcRect l="7100" t="30044" r="87678" b="60408"/>
          <a:stretch/>
        </p:blipFill>
        <p:spPr>
          <a:xfrm>
            <a:off x="6578965" y="2405247"/>
            <a:ext cx="1853207" cy="3771713"/>
          </a:xfrm>
          <a:prstGeom prst="rect">
            <a:avLst/>
          </a:prstGeom>
        </p:spPr>
      </p:pic>
      <p:pic>
        <p:nvPicPr>
          <p:cNvPr id="21" name="圖片 20">
            <a:extLst>
              <a:ext uri="{FF2B5EF4-FFF2-40B4-BE49-F238E27FC236}">
                <a16:creationId xmlns:a16="http://schemas.microsoft.com/office/drawing/2014/main" id="{1134E448-47D2-46BB-82C4-5C6CD36A0B8A}"/>
              </a:ext>
            </a:extLst>
          </p:cNvPr>
          <p:cNvPicPr>
            <a:picLocks noChangeAspect="1"/>
          </p:cNvPicPr>
          <p:nvPr/>
        </p:nvPicPr>
        <p:blipFill rotWithShape="1">
          <a:blip r:embed="rId3"/>
          <a:srcRect l="7100" t="43137" r="87678" b="47611"/>
          <a:stretch/>
        </p:blipFill>
        <p:spPr>
          <a:xfrm>
            <a:off x="9459684" y="2405247"/>
            <a:ext cx="1853207" cy="3771712"/>
          </a:xfrm>
          <a:prstGeom prst="rect">
            <a:avLst/>
          </a:prstGeom>
        </p:spPr>
      </p:pic>
    </p:spTree>
    <p:extLst>
      <p:ext uri="{BB962C8B-B14F-4D97-AF65-F5344CB8AC3E}">
        <p14:creationId xmlns:p14="http://schemas.microsoft.com/office/powerpoint/2010/main" val="240228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A6A039-09CD-494B-87C2-22021B31499F}"/>
              </a:ext>
            </a:extLst>
          </p:cNvPr>
          <p:cNvSpPr>
            <a:spLocks noGrp="1"/>
          </p:cNvSpPr>
          <p:nvPr>
            <p:ph type="title"/>
          </p:nvPr>
        </p:nvSpPr>
        <p:spPr>
          <a:xfrm>
            <a:off x="838200" y="337134"/>
            <a:ext cx="10515600" cy="1325563"/>
          </a:xfrm>
        </p:spPr>
        <p:txBody>
          <a:bodyPr>
            <a:normAutofit/>
          </a:bodyPr>
          <a:lstStyle/>
          <a:p>
            <a:r>
              <a:rPr lang="en-US" altLang="zh-TW" sz="2000" dirty="0">
                <a:solidFill>
                  <a:srgbClr val="FF0000"/>
                </a:solidFill>
              </a:rPr>
              <a:t>    MLP</a:t>
            </a:r>
            <a:r>
              <a:rPr lang="en-US" altLang="zh-TW" sz="2000" dirty="0"/>
              <a:t> vs. </a:t>
            </a:r>
            <a:r>
              <a:rPr lang="en-US" altLang="zh-TW" sz="2000" dirty="0">
                <a:solidFill>
                  <a:srgbClr val="FF0000"/>
                </a:solidFill>
              </a:rPr>
              <a:t>KNN </a:t>
            </a:r>
            <a:r>
              <a:rPr lang="en-US" altLang="zh-TW" sz="2000" dirty="0"/>
              <a:t>vs. </a:t>
            </a:r>
            <a:r>
              <a:rPr lang="en-US" altLang="zh-TW" sz="2000" dirty="0">
                <a:solidFill>
                  <a:srgbClr val="FF0000"/>
                </a:solidFill>
              </a:rPr>
              <a:t>Extra Tree</a:t>
            </a:r>
            <a:r>
              <a:rPr lang="en-US" altLang="zh-TW" sz="2000" dirty="0"/>
              <a:t> vs. </a:t>
            </a:r>
            <a:r>
              <a:rPr lang="en-US" altLang="zh-TW" sz="2000" dirty="0">
                <a:solidFill>
                  <a:srgbClr val="FF0000"/>
                </a:solidFill>
              </a:rPr>
              <a:t>Decision Tree</a:t>
            </a:r>
            <a:endParaRPr lang="zh-TW" altLang="en-US" sz="2000" dirty="0">
              <a:solidFill>
                <a:srgbClr val="FF0000"/>
              </a:solidFill>
            </a:endParaRPr>
          </a:p>
        </p:txBody>
      </p:sp>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3356269723"/>
              </p:ext>
            </p:extLst>
          </p:nvPr>
        </p:nvGraphicFramePr>
        <p:xfrm>
          <a:off x="643812" y="1797633"/>
          <a:ext cx="1071776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字方塊 16">
            <a:extLst>
              <a:ext uri="{FF2B5EF4-FFF2-40B4-BE49-F238E27FC236}">
                <a16:creationId xmlns:a16="http://schemas.microsoft.com/office/drawing/2014/main" id="{3BAA7912-3E7E-4452-B2F8-B1DE79E7A655}"/>
              </a:ext>
            </a:extLst>
          </p:cNvPr>
          <p:cNvSpPr txBox="1"/>
          <p:nvPr/>
        </p:nvSpPr>
        <p:spPr>
          <a:xfrm>
            <a:off x="838199" y="311705"/>
            <a:ext cx="9014927" cy="430887"/>
          </a:xfrm>
          <a:prstGeom prst="rect">
            <a:avLst/>
          </a:prstGeom>
          <a:noFill/>
        </p:spPr>
        <p:txBody>
          <a:bodyPr wrap="square" rtlCol="0">
            <a:spAutoFit/>
          </a:bodyPr>
          <a:lstStyle/>
          <a:p>
            <a:r>
              <a:rPr lang="zh-TW" altLang="en-US" sz="2200" dirty="0"/>
              <a:t>問題三 </a:t>
            </a:r>
            <a:r>
              <a:rPr lang="en-US" altLang="zh-TW" sz="2200" dirty="0"/>
              <a:t>:</a:t>
            </a:r>
            <a:r>
              <a:rPr lang="zh-TW" altLang="en-US" sz="2200" dirty="0"/>
              <a:t> 使用不同機器學習的模型，分數的比較</a:t>
            </a:r>
            <a:r>
              <a:rPr lang="en-US" altLang="zh-TW" sz="2200" dirty="0"/>
              <a:t>(</a:t>
            </a:r>
            <a:r>
              <a:rPr lang="zh-TW" altLang="en-US" sz="2200" dirty="0"/>
              <a:t>每個模型跑</a:t>
            </a:r>
            <a:r>
              <a:rPr lang="en-US" altLang="zh-TW" sz="2200" dirty="0"/>
              <a:t>5</a:t>
            </a:r>
            <a:r>
              <a:rPr lang="zh-TW" altLang="en-US" sz="2200" dirty="0"/>
              <a:t>次</a:t>
            </a:r>
            <a:r>
              <a:rPr lang="en-US" altLang="zh-TW" sz="2200" dirty="0"/>
              <a:t>)</a:t>
            </a:r>
            <a:endParaRPr lang="zh-TW" altLang="en-US" sz="2200" dirty="0"/>
          </a:p>
        </p:txBody>
      </p:sp>
    </p:spTree>
    <p:extLst>
      <p:ext uri="{BB962C8B-B14F-4D97-AF65-F5344CB8AC3E}">
        <p14:creationId xmlns:p14="http://schemas.microsoft.com/office/powerpoint/2010/main" val="417097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3805176619"/>
              </p:ext>
            </p:extLst>
          </p:nvPr>
        </p:nvGraphicFramePr>
        <p:xfrm>
          <a:off x="838200" y="1902477"/>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文字方塊 2">
            <a:extLst>
              <a:ext uri="{FF2B5EF4-FFF2-40B4-BE49-F238E27FC236}">
                <a16:creationId xmlns:a16="http://schemas.microsoft.com/office/drawing/2014/main" id="{DEE7387C-7506-4201-99C6-0EE19C89038B}"/>
              </a:ext>
            </a:extLst>
          </p:cNvPr>
          <p:cNvSpPr txBox="1"/>
          <p:nvPr/>
        </p:nvSpPr>
        <p:spPr>
          <a:xfrm>
            <a:off x="5492621" y="1828311"/>
            <a:ext cx="976608" cy="400110"/>
          </a:xfrm>
          <a:prstGeom prst="rect">
            <a:avLst/>
          </a:prstGeom>
          <a:noFill/>
        </p:spPr>
        <p:txBody>
          <a:bodyPr wrap="square" rtlCol="0">
            <a:spAutoFit/>
          </a:bodyPr>
          <a:lstStyle/>
          <a:p>
            <a:pPr algn="ctr"/>
            <a:r>
              <a:rPr lang="en-US" altLang="zh-TW" sz="2000" dirty="0">
                <a:solidFill>
                  <a:schemeClr val="tx1">
                    <a:lumMod val="75000"/>
                    <a:lumOff val="25000"/>
                  </a:schemeClr>
                </a:solidFill>
              </a:rPr>
              <a:t>Score</a:t>
            </a:r>
            <a:endParaRPr lang="zh-TW" altLang="en-US" sz="2000" dirty="0">
              <a:solidFill>
                <a:schemeClr val="tx1">
                  <a:lumMod val="75000"/>
                  <a:lumOff val="25000"/>
                </a:schemeClr>
              </a:solidFill>
            </a:endParaRPr>
          </a:p>
        </p:txBody>
      </p:sp>
      <p:sp>
        <p:nvSpPr>
          <p:cNvPr id="4" name="文字方塊 3">
            <a:extLst>
              <a:ext uri="{FF2B5EF4-FFF2-40B4-BE49-F238E27FC236}">
                <a16:creationId xmlns:a16="http://schemas.microsoft.com/office/drawing/2014/main" id="{5405AD72-4762-486B-97F2-7F9FD206E764}"/>
              </a:ext>
            </a:extLst>
          </p:cNvPr>
          <p:cNvSpPr txBox="1"/>
          <p:nvPr/>
        </p:nvSpPr>
        <p:spPr>
          <a:xfrm>
            <a:off x="905069" y="365125"/>
            <a:ext cx="8593494" cy="769441"/>
          </a:xfrm>
          <a:prstGeom prst="rect">
            <a:avLst/>
          </a:prstGeom>
          <a:noFill/>
        </p:spPr>
        <p:txBody>
          <a:bodyPr wrap="square" rtlCol="0">
            <a:spAutoFit/>
          </a:bodyPr>
          <a:lstStyle/>
          <a:p>
            <a:r>
              <a:rPr lang="zh-TW" altLang="en-US" sz="2200" dirty="0"/>
              <a:t>問題四</a:t>
            </a:r>
            <a:r>
              <a:rPr lang="en-US" altLang="zh-TW" sz="2200" dirty="0"/>
              <a:t>:</a:t>
            </a:r>
            <a:r>
              <a:rPr lang="zh-TW" altLang="en-US" sz="2200" dirty="0">
                <a:latin typeface="+mj-ea"/>
              </a:rPr>
              <a:t>提取特徵</a:t>
            </a:r>
            <a:r>
              <a:rPr lang="zh-TW" altLang="en-US" sz="2200" dirty="0">
                <a:solidFill>
                  <a:srgbClr val="FF0000"/>
                </a:solidFill>
                <a:latin typeface="+mj-ea"/>
              </a:rPr>
              <a:t>多了 </a:t>
            </a:r>
            <a:r>
              <a:rPr lang="en-US" altLang="zh-TW" sz="2200" dirty="0">
                <a:solidFill>
                  <a:srgbClr val="FF0000"/>
                </a:solidFill>
                <a:latin typeface="+mj-ea"/>
              </a:rPr>
              <a:t>wall</a:t>
            </a:r>
            <a:r>
              <a:rPr lang="zh-TW" altLang="en-US" sz="2200" dirty="0">
                <a:solidFill>
                  <a:srgbClr val="FF0000"/>
                </a:solidFill>
                <a:latin typeface="+mj-ea"/>
              </a:rPr>
              <a:t> </a:t>
            </a:r>
            <a:r>
              <a:rPr lang="zh-TW" altLang="en-US" sz="2200" dirty="0">
                <a:latin typeface="+mj-ea"/>
              </a:rPr>
              <a:t>與</a:t>
            </a:r>
            <a:r>
              <a:rPr lang="zh-TW" altLang="en-US" sz="2200" dirty="0">
                <a:solidFill>
                  <a:srgbClr val="FF0000"/>
                </a:solidFill>
                <a:latin typeface="+mj-ea"/>
              </a:rPr>
              <a:t>少了 </a:t>
            </a:r>
            <a:r>
              <a:rPr lang="en-US" altLang="zh-TW" sz="2200" dirty="0">
                <a:solidFill>
                  <a:srgbClr val="FF0000"/>
                </a:solidFill>
                <a:latin typeface="+mj-ea"/>
              </a:rPr>
              <a:t>wall</a:t>
            </a:r>
            <a:r>
              <a:rPr lang="zh-TW" altLang="en-US" sz="2200" dirty="0">
                <a:solidFill>
                  <a:srgbClr val="FF0000"/>
                </a:solidFill>
              </a:rPr>
              <a:t> </a:t>
            </a:r>
            <a:r>
              <a:rPr lang="zh-TW" altLang="en-US" sz="2200" dirty="0"/>
              <a:t>，分數比較</a:t>
            </a:r>
            <a:endParaRPr lang="en-US" altLang="zh-TW" sz="2200" dirty="0"/>
          </a:p>
          <a:p>
            <a:r>
              <a:rPr lang="zh-TW" altLang="en-US" sz="2200" dirty="0"/>
              <a:t>以我選用的</a:t>
            </a:r>
            <a:r>
              <a:rPr lang="en-US" altLang="zh-TW" sz="2200" dirty="0">
                <a:solidFill>
                  <a:srgbClr val="FF0000"/>
                </a:solidFill>
              </a:rPr>
              <a:t>MLP</a:t>
            </a:r>
            <a:r>
              <a:rPr lang="zh-TW" altLang="en-US" sz="2200" dirty="0"/>
              <a:t>演算法為例</a:t>
            </a:r>
            <a:r>
              <a:rPr lang="en-US" altLang="zh-TW" sz="2200" dirty="0"/>
              <a:t>(</a:t>
            </a:r>
            <a:r>
              <a:rPr lang="zh-TW" altLang="en-US" sz="2200" dirty="0"/>
              <a:t>五次</a:t>
            </a:r>
            <a:r>
              <a:rPr lang="en-US" altLang="zh-TW" sz="2200" dirty="0"/>
              <a:t>)</a:t>
            </a:r>
            <a:r>
              <a:rPr lang="zh-TW" altLang="en-US" sz="2200" dirty="0"/>
              <a:t> </a:t>
            </a:r>
            <a:r>
              <a:rPr lang="en-US" altLang="zh-TW" sz="2200" dirty="0"/>
              <a:t>:</a:t>
            </a:r>
            <a:r>
              <a:rPr lang="zh-TW" altLang="en-US" sz="2200" dirty="0"/>
              <a:t> </a:t>
            </a:r>
          </a:p>
        </p:txBody>
      </p:sp>
    </p:spTree>
    <p:extLst>
      <p:ext uri="{BB962C8B-B14F-4D97-AF65-F5344CB8AC3E}">
        <p14:creationId xmlns:p14="http://schemas.microsoft.com/office/powerpoint/2010/main" val="126049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2264101274"/>
              </p:ext>
            </p:extLst>
          </p:nvPr>
        </p:nvGraphicFramePr>
        <p:xfrm>
          <a:off x="838200" y="1902477"/>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文字方塊 2">
            <a:extLst>
              <a:ext uri="{FF2B5EF4-FFF2-40B4-BE49-F238E27FC236}">
                <a16:creationId xmlns:a16="http://schemas.microsoft.com/office/drawing/2014/main" id="{DEE7387C-7506-4201-99C6-0EE19C89038B}"/>
              </a:ext>
            </a:extLst>
          </p:cNvPr>
          <p:cNvSpPr txBox="1"/>
          <p:nvPr/>
        </p:nvSpPr>
        <p:spPr>
          <a:xfrm>
            <a:off x="5492621" y="1828311"/>
            <a:ext cx="976608" cy="400110"/>
          </a:xfrm>
          <a:prstGeom prst="rect">
            <a:avLst/>
          </a:prstGeom>
          <a:noFill/>
        </p:spPr>
        <p:txBody>
          <a:bodyPr wrap="square" rtlCol="0">
            <a:spAutoFit/>
          </a:bodyPr>
          <a:lstStyle/>
          <a:p>
            <a:pPr algn="ctr"/>
            <a:r>
              <a:rPr lang="en-US" altLang="zh-TW" sz="2000" dirty="0">
                <a:solidFill>
                  <a:schemeClr val="tx1">
                    <a:lumMod val="75000"/>
                    <a:lumOff val="25000"/>
                  </a:schemeClr>
                </a:solidFill>
              </a:rPr>
              <a:t>Score</a:t>
            </a:r>
            <a:endParaRPr lang="zh-TW" altLang="en-US" sz="2000" dirty="0">
              <a:solidFill>
                <a:schemeClr val="tx1">
                  <a:lumMod val="75000"/>
                  <a:lumOff val="25000"/>
                </a:schemeClr>
              </a:solidFill>
            </a:endParaRPr>
          </a:p>
        </p:txBody>
      </p:sp>
      <p:sp>
        <p:nvSpPr>
          <p:cNvPr id="4" name="文字方塊 3">
            <a:extLst>
              <a:ext uri="{FF2B5EF4-FFF2-40B4-BE49-F238E27FC236}">
                <a16:creationId xmlns:a16="http://schemas.microsoft.com/office/drawing/2014/main" id="{5405AD72-4762-486B-97F2-7F9FD206E764}"/>
              </a:ext>
            </a:extLst>
          </p:cNvPr>
          <p:cNvSpPr txBox="1"/>
          <p:nvPr/>
        </p:nvSpPr>
        <p:spPr>
          <a:xfrm>
            <a:off x="905068" y="365125"/>
            <a:ext cx="9423919" cy="1107996"/>
          </a:xfrm>
          <a:prstGeom prst="rect">
            <a:avLst/>
          </a:prstGeom>
          <a:noFill/>
        </p:spPr>
        <p:txBody>
          <a:bodyPr wrap="square" rtlCol="0">
            <a:spAutoFit/>
          </a:bodyPr>
          <a:lstStyle/>
          <a:p>
            <a:r>
              <a:rPr lang="zh-TW" altLang="en-US" sz="2200" dirty="0"/>
              <a:t>問題四</a:t>
            </a:r>
            <a:r>
              <a:rPr lang="en-US" altLang="zh-TW" sz="2200" dirty="0"/>
              <a:t>:</a:t>
            </a:r>
            <a:r>
              <a:rPr lang="zh-TW" altLang="en-US" sz="2200" dirty="0">
                <a:latin typeface="+mj-ea"/>
              </a:rPr>
              <a:t>提取特徵</a:t>
            </a:r>
            <a:r>
              <a:rPr lang="zh-TW" altLang="en-US" sz="2200" dirty="0">
                <a:solidFill>
                  <a:srgbClr val="FF0000"/>
                </a:solidFill>
                <a:latin typeface="+mj-ea"/>
              </a:rPr>
              <a:t>多了 </a:t>
            </a:r>
            <a:r>
              <a:rPr lang="zh-TW" altLang="en-US" sz="2200" dirty="0">
                <a:solidFill>
                  <a:srgbClr val="FF0000"/>
                </a:solidFill>
              </a:rPr>
              <a:t>頭距離牆壁的</a:t>
            </a:r>
            <a:r>
              <a:rPr lang="en-US" altLang="zh-TW" sz="2200" dirty="0">
                <a:solidFill>
                  <a:srgbClr val="FF0000"/>
                </a:solidFill>
              </a:rPr>
              <a:t>x</a:t>
            </a:r>
            <a:r>
              <a:rPr lang="zh-TW" altLang="en-US" sz="2200" dirty="0">
                <a:solidFill>
                  <a:srgbClr val="FF0000"/>
                </a:solidFill>
              </a:rPr>
              <a:t>向量距離 和 頭距離牆壁的</a:t>
            </a:r>
            <a:r>
              <a:rPr lang="en-US" altLang="zh-TW" sz="2200" dirty="0">
                <a:solidFill>
                  <a:srgbClr val="FF0000"/>
                </a:solidFill>
              </a:rPr>
              <a:t>y</a:t>
            </a:r>
            <a:r>
              <a:rPr lang="zh-TW" altLang="en-US" sz="2200" dirty="0">
                <a:solidFill>
                  <a:srgbClr val="FF0000"/>
                </a:solidFill>
              </a:rPr>
              <a:t>向量距離 </a:t>
            </a:r>
            <a:r>
              <a:rPr lang="zh-TW" altLang="en-US" sz="2200" dirty="0">
                <a:latin typeface="+mj-ea"/>
              </a:rPr>
              <a:t>與</a:t>
            </a:r>
            <a:r>
              <a:rPr lang="zh-TW" altLang="en-US" sz="2200" dirty="0">
                <a:solidFill>
                  <a:srgbClr val="FF0000"/>
                </a:solidFill>
                <a:latin typeface="+mj-ea"/>
              </a:rPr>
              <a:t>少了</a:t>
            </a:r>
            <a:r>
              <a:rPr lang="zh-TW" altLang="en-US" sz="2200" dirty="0">
                <a:solidFill>
                  <a:srgbClr val="FF0000"/>
                </a:solidFill>
              </a:rPr>
              <a:t>頭距離牆壁的</a:t>
            </a:r>
            <a:r>
              <a:rPr lang="en-US" altLang="zh-TW" sz="2200" dirty="0">
                <a:solidFill>
                  <a:srgbClr val="FF0000"/>
                </a:solidFill>
              </a:rPr>
              <a:t>x</a:t>
            </a:r>
            <a:r>
              <a:rPr lang="zh-TW" altLang="en-US" sz="2200" dirty="0">
                <a:solidFill>
                  <a:srgbClr val="FF0000"/>
                </a:solidFill>
              </a:rPr>
              <a:t>向量距離 和 頭距離牆壁的</a:t>
            </a:r>
            <a:r>
              <a:rPr lang="en-US" altLang="zh-TW" sz="2200" dirty="0">
                <a:solidFill>
                  <a:srgbClr val="FF0000"/>
                </a:solidFill>
              </a:rPr>
              <a:t>y</a:t>
            </a:r>
            <a:r>
              <a:rPr lang="zh-TW" altLang="en-US" sz="2200" dirty="0">
                <a:solidFill>
                  <a:srgbClr val="FF0000"/>
                </a:solidFill>
              </a:rPr>
              <a:t>向量距離 </a:t>
            </a:r>
            <a:r>
              <a:rPr lang="zh-TW" altLang="en-US" sz="2200" dirty="0"/>
              <a:t>，分數比較。</a:t>
            </a:r>
            <a:endParaRPr lang="en-US" altLang="zh-TW" sz="2200" dirty="0"/>
          </a:p>
          <a:p>
            <a:r>
              <a:rPr lang="zh-TW" altLang="en-US" sz="2200" dirty="0"/>
              <a:t>以我選用的</a:t>
            </a:r>
            <a:r>
              <a:rPr lang="en-US" altLang="zh-TW" sz="2200" dirty="0">
                <a:solidFill>
                  <a:srgbClr val="FF0000"/>
                </a:solidFill>
              </a:rPr>
              <a:t>MLP</a:t>
            </a:r>
            <a:r>
              <a:rPr lang="zh-TW" altLang="en-US" sz="2200" dirty="0"/>
              <a:t>演算法為例</a:t>
            </a:r>
            <a:r>
              <a:rPr lang="en-US" altLang="zh-TW" sz="2200" dirty="0"/>
              <a:t>(</a:t>
            </a:r>
            <a:r>
              <a:rPr lang="zh-TW" altLang="en-US" sz="2200" dirty="0"/>
              <a:t>五次</a:t>
            </a:r>
            <a:r>
              <a:rPr lang="en-US" altLang="zh-TW" sz="2200" dirty="0"/>
              <a:t>) :</a:t>
            </a:r>
            <a:endParaRPr lang="zh-TW" altLang="en-US" sz="2200" dirty="0"/>
          </a:p>
        </p:txBody>
      </p:sp>
    </p:spTree>
    <p:extLst>
      <p:ext uri="{BB962C8B-B14F-4D97-AF65-F5344CB8AC3E}">
        <p14:creationId xmlns:p14="http://schemas.microsoft.com/office/powerpoint/2010/main" val="3623024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3396339991"/>
              </p:ext>
            </p:extLst>
          </p:nvPr>
        </p:nvGraphicFramePr>
        <p:xfrm>
          <a:off x="838200" y="1902477"/>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文字方塊 2">
            <a:extLst>
              <a:ext uri="{FF2B5EF4-FFF2-40B4-BE49-F238E27FC236}">
                <a16:creationId xmlns:a16="http://schemas.microsoft.com/office/drawing/2014/main" id="{DEE7387C-7506-4201-99C6-0EE19C89038B}"/>
              </a:ext>
            </a:extLst>
          </p:cNvPr>
          <p:cNvSpPr txBox="1"/>
          <p:nvPr/>
        </p:nvSpPr>
        <p:spPr>
          <a:xfrm>
            <a:off x="5492621" y="1828311"/>
            <a:ext cx="976608" cy="400110"/>
          </a:xfrm>
          <a:prstGeom prst="rect">
            <a:avLst/>
          </a:prstGeom>
          <a:noFill/>
        </p:spPr>
        <p:txBody>
          <a:bodyPr wrap="square" rtlCol="0">
            <a:spAutoFit/>
          </a:bodyPr>
          <a:lstStyle/>
          <a:p>
            <a:pPr algn="ctr"/>
            <a:r>
              <a:rPr lang="en-US" altLang="zh-TW" sz="2000" dirty="0">
                <a:solidFill>
                  <a:schemeClr val="tx1">
                    <a:lumMod val="75000"/>
                    <a:lumOff val="25000"/>
                  </a:schemeClr>
                </a:solidFill>
              </a:rPr>
              <a:t>Score</a:t>
            </a:r>
            <a:endParaRPr lang="zh-TW" altLang="en-US" sz="2000" dirty="0">
              <a:solidFill>
                <a:schemeClr val="tx1">
                  <a:lumMod val="75000"/>
                  <a:lumOff val="25000"/>
                </a:schemeClr>
              </a:solidFill>
            </a:endParaRPr>
          </a:p>
        </p:txBody>
      </p:sp>
      <p:sp>
        <p:nvSpPr>
          <p:cNvPr id="4" name="文字方塊 3">
            <a:extLst>
              <a:ext uri="{FF2B5EF4-FFF2-40B4-BE49-F238E27FC236}">
                <a16:creationId xmlns:a16="http://schemas.microsoft.com/office/drawing/2014/main" id="{5405AD72-4762-486B-97F2-7F9FD206E764}"/>
              </a:ext>
            </a:extLst>
          </p:cNvPr>
          <p:cNvSpPr txBox="1"/>
          <p:nvPr/>
        </p:nvSpPr>
        <p:spPr>
          <a:xfrm>
            <a:off x="905069" y="365125"/>
            <a:ext cx="8593494" cy="769441"/>
          </a:xfrm>
          <a:prstGeom prst="rect">
            <a:avLst/>
          </a:prstGeom>
          <a:noFill/>
        </p:spPr>
        <p:txBody>
          <a:bodyPr wrap="square" rtlCol="0">
            <a:spAutoFit/>
          </a:bodyPr>
          <a:lstStyle/>
          <a:p>
            <a:r>
              <a:rPr lang="zh-TW" altLang="en-US" sz="2200" dirty="0"/>
              <a:t>問題四</a:t>
            </a:r>
            <a:r>
              <a:rPr lang="en-US" altLang="zh-TW" sz="2200" dirty="0"/>
              <a:t>:</a:t>
            </a:r>
            <a:r>
              <a:rPr lang="zh-TW" altLang="en-US" sz="2200" dirty="0">
                <a:latin typeface="+mj-ea"/>
              </a:rPr>
              <a:t>提取特徵</a:t>
            </a:r>
            <a:r>
              <a:rPr lang="zh-TW" altLang="en-US" sz="2200" dirty="0">
                <a:solidFill>
                  <a:srgbClr val="FF0000"/>
                </a:solidFill>
                <a:latin typeface="+mj-ea"/>
              </a:rPr>
              <a:t>多了 </a:t>
            </a:r>
            <a:r>
              <a:rPr lang="en-US" altLang="zh-TW" sz="2200" dirty="0">
                <a:solidFill>
                  <a:srgbClr val="FF0000"/>
                </a:solidFill>
                <a:latin typeface="+mj-ea"/>
              </a:rPr>
              <a:t>body</a:t>
            </a:r>
            <a:r>
              <a:rPr lang="zh-TW" altLang="en-US" sz="2200" dirty="0">
                <a:solidFill>
                  <a:srgbClr val="FF0000"/>
                </a:solidFill>
                <a:latin typeface="+mj-ea"/>
              </a:rPr>
              <a:t> </a:t>
            </a:r>
            <a:r>
              <a:rPr lang="zh-TW" altLang="en-US" sz="2200" dirty="0">
                <a:latin typeface="+mj-ea"/>
              </a:rPr>
              <a:t>與</a:t>
            </a:r>
            <a:r>
              <a:rPr lang="zh-TW" altLang="en-US" sz="2200" dirty="0">
                <a:solidFill>
                  <a:srgbClr val="FF0000"/>
                </a:solidFill>
                <a:latin typeface="+mj-ea"/>
              </a:rPr>
              <a:t>少了 </a:t>
            </a:r>
            <a:r>
              <a:rPr lang="en-US" altLang="zh-TW" sz="2200" dirty="0">
                <a:solidFill>
                  <a:srgbClr val="FF0000"/>
                </a:solidFill>
                <a:latin typeface="+mj-ea"/>
              </a:rPr>
              <a:t>body</a:t>
            </a:r>
            <a:r>
              <a:rPr lang="zh-TW" altLang="en-US" sz="2200" dirty="0">
                <a:solidFill>
                  <a:srgbClr val="FF0000"/>
                </a:solidFill>
              </a:rPr>
              <a:t> </a:t>
            </a:r>
            <a:r>
              <a:rPr lang="zh-TW" altLang="en-US" sz="2200" dirty="0"/>
              <a:t>，分數比較</a:t>
            </a:r>
            <a:endParaRPr lang="en-US" altLang="zh-TW" sz="2200" dirty="0"/>
          </a:p>
          <a:p>
            <a:r>
              <a:rPr lang="zh-TW" altLang="en-US" sz="2200" dirty="0"/>
              <a:t>以我選用的</a:t>
            </a:r>
            <a:r>
              <a:rPr lang="en-US" altLang="zh-TW" sz="2200" dirty="0">
                <a:solidFill>
                  <a:srgbClr val="FF0000"/>
                </a:solidFill>
              </a:rPr>
              <a:t>MLP</a:t>
            </a:r>
            <a:r>
              <a:rPr lang="zh-TW" altLang="en-US" sz="2200" dirty="0"/>
              <a:t>演算法為例</a:t>
            </a:r>
            <a:r>
              <a:rPr lang="en-US" altLang="zh-TW" sz="2200" dirty="0"/>
              <a:t>(</a:t>
            </a:r>
            <a:r>
              <a:rPr lang="zh-TW" altLang="en-US" sz="2200" dirty="0"/>
              <a:t>五次</a:t>
            </a:r>
            <a:r>
              <a:rPr lang="en-US" altLang="zh-TW" sz="2200" dirty="0"/>
              <a:t>) :</a:t>
            </a:r>
            <a:endParaRPr lang="zh-TW" altLang="en-US" sz="2200" dirty="0"/>
          </a:p>
        </p:txBody>
      </p:sp>
    </p:spTree>
    <p:extLst>
      <p:ext uri="{BB962C8B-B14F-4D97-AF65-F5344CB8AC3E}">
        <p14:creationId xmlns:p14="http://schemas.microsoft.com/office/powerpoint/2010/main" val="85202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525469197"/>
              </p:ext>
            </p:extLst>
          </p:nvPr>
        </p:nvGraphicFramePr>
        <p:xfrm>
          <a:off x="295276" y="1716834"/>
          <a:ext cx="8153399" cy="463634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字方塊 16">
            <a:extLst>
              <a:ext uri="{FF2B5EF4-FFF2-40B4-BE49-F238E27FC236}">
                <a16:creationId xmlns:a16="http://schemas.microsoft.com/office/drawing/2014/main" id="{3BAA7912-3E7E-4452-B2F8-B1DE79E7A655}"/>
              </a:ext>
            </a:extLst>
          </p:cNvPr>
          <p:cNvSpPr txBox="1"/>
          <p:nvPr/>
        </p:nvSpPr>
        <p:spPr>
          <a:xfrm>
            <a:off x="838199" y="302374"/>
            <a:ext cx="8315326" cy="1538883"/>
          </a:xfrm>
          <a:prstGeom prst="rect">
            <a:avLst/>
          </a:prstGeom>
          <a:noFill/>
        </p:spPr>
        <p:txBody>
          <a:bodyPr wrap="square" rtlCol="0">
            <a:spAutoFit/>
          </a:bodyPr>
          <a:lstStyle/>
          <a:p>
            <a:r>
              <a:rPr lang="zh-TW" altLang="en-US" sz="2000" dirty="0">
                <a:latin typeface="+mj-ea"/>
              </a:rPr>
              <a:t>問題五</a:t>
            </a:r>
            <a:r>
              <a:rPr lang="en-US" altLang="zh-TW" sz="2000" dirty="0">
                <a:latin typeface="+mj-ea"/>
              </a:rPr>
              <a:t>:data</a:t>
            </a:r>
            <a:r>
              <a:rPr lang="zh-TW" altLang="en-US" sz="2000" dirty="0">
                <a:latin typeface="+mj-ea"/>
              </a:rPr>
              <a:t>的多寡，是否影響訓練模型的成效</a:t>
            </a:r>
            <a:r>
              <a:rPr lang="en-US" altLang="zh-TW" sz="2000" dirty="0">
                <a:latin typeface="+mj-ea"/>
              </a:rPr>
              <a:t>?</a:t>
            </a:r>
          </a:p>
          <a:p>
            <a:endParaRPr lang="en-US" altLang="zh-TW" sz="2000" dirty="0">
              <a:latin typeface="+mj-ea"/>
            </a:endParaRPr>
          </a:p>
          <a:p>
            <a:r>
              <a:rPr lang="en-US" altLang="zh-TW" dirty="0">
                <a:solidFill>
                  <a:srgbClr val="FF0000"/>
                </a:solidFill>
                <a:latin typeface="+mj-ea"/>
              </a:rPr>
              <a:t>30</a:t>
            </a:r>
            <a:r>
              <a:rPr lang="zh-TW" altLang="en-US" dirty="0">
                <a:solidFill>
                  <a:srgbClr val="FF0000"/>
                </a:solidFill>
                <a:latin typeface="+mj-ea"/>
              </a:rPr>
              <a:t>個</a:t>
            </a:r>
            <a:r>
              <a:rPr lang="en-US" altLang="zh-TW" dirty="0">
                <a:latin typeface="+mj-ea"/>
              </a:rPr>
              <a:t>pickle</a:t>
            </a:r>
            <a:r>
              <a:rPr lang="zh-TW" altLang="en-US" dirty="0">
                <a:latin typeface="+mj-ea"/>
              </a:rPr>
              <a:t>檔 </a:t>
            </a:r>
            <a:r>
              <a:rPr lang="en-US" altLang="zh-TW" dirty="0">
                <a:latin typeface="+mj-ea"/>
              </a:rPr>
              <a:t>vs. </a:t>
            </a:r>
            <a:r>
              <a:rPr lang="en-US" altLang="zh-TW" dirty="0">
                <a:solidFill>
                  <a:srgbClr val="FF0000"/>
                </a:solidFill>
                <a:latin typeface="+mj-ea"/>
              </a:rPr>
              <a:t>150</a:t>
            </a:r>
            <a:r>
              <a:rPr lang="zh-TW" altLang="en-US" dirty="0">
                <a:solidFill>
                  <a:srgbClr val="FF0000"/>
                </a:solidFill>
                <a:latin typeface="+mj-ea"/>
              </a:rPr>
              <a:t>個</a:t>
            </a:r>
            <a:r>
              <a:rPr lang="en-US" altLang="zh-TW" dirty="0">
                <a:latin typeface="+mj-ea"/>
              </a:rPr>
              <a:t>pickle</a:t>
            </a:r>
            <a:r>
              <a:rPr lang="zh-TW" altLang="en-US" dirty="0">
                <a:latin typeface="+mj-ea"/>
              </a:rPr>
              <a:t>檔</a:t>
            </a:r>
            <a:endParaRPr lang="en-US" altLang="zh-TW" dirty="0">
              <a:latin typeface="+mj-ea"/>
            </a:endParaRPr>
          </a:p>
          <a:p>
            <a:endParaRPr lang="en-US" altLang="zh-TW" dirty="0">
              <a:latin typeface="+mj-ea"/>
            </a:endParaRPr>
          </a:p>
          <a:p>
            <a:r>
              <a:rPr lang="zh-TW" altLang="en-US" dirty="0">
                <a:latin typeface="+mj-ea"/>
              </a:rPr>
              <a:t>以我選用的</a:t>
            </a:r>
            <a:r>
              <a:rPr lang="en-US" altLang="zh-TW" dirty="0">
                <a:solidFill>
                  <a:srgbClr val="FF0000"/>
                </a:solidFill>
                <a:latin typeface="+mj-ea"/>
              </a:rPr>
              <a:t>MLP</a:t>
            </a:r>
            <a:r>
              <a:rPr lang="zh-TW" altLang="en-US" dirty="0">
                <a:latin typeface="+mj-ea"/>
              </a:rPr>
              <a:t>演算法為例</a:t>
            </a:r>
            <a:r>
              <a:rPr lang="en-US" altLang="zh-TW" dirty="0">
                <a:latin typeface="+mj-ea"/>
              </a:rPr>
              <a:t>(</a:t>
            </a:r>
            <a:r>
              <a:rPr lang="zh-TW" altLang="en-US" dirty="0">
                <a:latin typeface="+mj-ea"/>
              </a:rPr>
              <a:t>五次</a:t>
            </a:r>
            <a:r>
              <a:rPr lang="en-US" altLang="zh-TW" dirty="0">
                <a:latin typeface="+mj-ea"/>
              </a:rPr>
              <a:t>):</a:t>
            </a:r>
            <a:endParaRPr lang="zh-TW" altLang="en-US" dirty="0"/>
          </a:p>
        </p:txBody>
      </p:sp>
      <p:sp>
        <p:nvSpPr>
          <p:cNvPr id="2" name="文字方塊 1">
            <a:extLst>
              <a:ext uri="{FF2B5EF4-FFF2-40B4-BE49-F238E27FC236}">
                <a16:creationId xmlns:a16="http://schemas.microsoft.com/office/drawing/2014/main" id="{62A9F9AF-B11B-412F-8D25-C4D69C9E46B2}"/>
              </a:ext>
            </a:extLst>
          </p:cNvPr>
          <p:cNvSpPr txBox="1"/>
          <p:nvPr/>
        </p:nvSpPr>
        <p:spPr>
          <a:xfrm>
            <a:off x="8675330" y="3853465"/>
            <a:ext cx="3034588" cy="923330"/>
          </a:xfrm>
          <a:prstGeom prst="rect">
            <a:avLst/>
          </a:prstGeom>
          <a:solidFill>
            <a:schemeClr val="accent5">
              <a:lumMod val="40000"/>
              <a:lumOff val="60000"/>
            </a:schemeClr>
          </a:solidFill>
        </p:spPr>
        <p:txBody>
          <a:bodyPr wrap="square" rtlCol="0">
            <a:spAutoFit/>
          </a:bodyPr>
          <a:lstStyle/>
          <a:p>
            <a:r>
              <a:rPr lang="zh-TW" altLang="en-US" dirty="0">
                <a:solidFill>
                  <a:schemeClr val="accent1">
                    <a:lumMod val="50000"/>
                  </a:schemeClr>
                </a:solidFill>
                <a:latin typeface="標楷體" panose="03000509000000000000" pitchFamily="65" charset="-120"/>
                <a:ea typeface="標楷體" panose="03000509000000000000" pitchFamily="65" charset="-120"/>
              </a:rPr>
              <a:t>資料量越多，特徵也就蒐集的越多，因此</a:t>
            </a:r>
            <a:r>
              <a:rPr lang="en-US" altLang="zh-TW" dirty="0">
                <a:solidFill>
                  <a:schemeClr val="accent1">
                    <a:lumMod val="50000"/>
                  </a:schemeClr>
                </a:solidFill>
                <a:latin typeface="標楷體" panose="03000509000000000000" pitchFamily="65" charset="-120"/>
                <a:ea typeface="標楷體" panose="03000509000000000000" pitchFamily="65" charset="-120"/>
              </a:rPr>
              <a:t>score</a:t>
            </a:r>
            <a:r>
              <a:rPr lang="zh-TW" altLang="en-US" dirty="0">
                <a:solidFill>
                  <a:schemeClr val="accent1">
                    <a:lumMod val="50000"/>
                  </a:schemeClr>
                </a:solidFill>
                <a:latin typeface="標楷體" panose="03000509000000000000" pitchFamily="65" charset="-120"/>
                <a:ea typeface="標楷體" panose="03000509000000000000" pitchFamily="65" charset="-120"/>
              </a:rPr>
              <a:t>會比資料量少的高。</a:t>
            </a:r>
          </a:p>
        </p:txBody>
      </p:sp>
    </p:spTree>
    <p:extLst>
      <p:ext uri="{BB962C8B-B14F-4D97-AF65-F5344CB8AC3E}">
        <p14:creationId xmlns:p14="http://schemas.microsoft.com/office/powerpoint/2010/main" val="301476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53C83C-361F-4C09-83A3-FBFEA8FEB1D5}"/>
              </a:ext>
            </a:extLst>
          </p:cNvPr>
          <p:cNvSpPr>
            <a:spLocks noGrp="1"/>
          </p:cNvSpPr>
          <p:nvPr>
            <p:ph type="ctrTitle"/>
          </p:nvPr>
        </p:nvSpPr>
        <p:spPr>
          <a:xfrm>
            <a:off x="1524000" y="-538797"/>
            <a:ext cx="9144000" cy="2387600"/>
          </a:xfrm>
        </p:spPr>
        <p:txBody>
          <a:bodyPr/>
          <a:lstStyle/>
          <a:p>
            <a:r>
              <a:rPr lang="en-US" altLang="zh-TW" dirty="0"/>
              <a:t>INTRODUCTION</a:t>
            </a:r>
            <a:endParaRPr lang="zh-TW" altLang="en-US" dirty="0"/>
          </a:p>
        </p:txBody>
      </p:sp>
      <p:sp>
        <p:nvSpPr>
          <p:cNvPr id="3" name="副標題 2">
            <a:extLst>
              <a:ext uri="{FF2B5EF4-FFF2-40B4-BE49-F238E27FC236}">
                <a16:creationId xmlns:a16="http://schemas.microsoft.com/office/drawing/2014/main" id="{EA8F75FF-A9CE-40A5-8C16-C28AD651A793}"/>
              </a:ext>
            </a:extLst>
          </p:cNvPr>
          <p:cNvSpPr>
            <a:spLocks noGrp="1"/>
          </p:cNvSpPr>
          <p:nvPr>
            <p:ph type="subTitle" idx="1"/>
          </p:nvPr>
        </p:nvSpPr>
        <p:spPr>
          <a:xfrm>
            <a:off x="1524000" y="2352357"/>
            <a:ext cx="9144000" cy="3488606"/>
          </a:xfrm>
        </p:spPr>
        <p:txBody>
          <a:bodyPr>
            <a:noAutofit/>
          </a:bodyPr>
          <a:lstStyle/>
          <a:p>
            <a:pPr algn="l"/>
            <a:r>
              <a:rPr lang="zh-TW" altLang="en-US" dirty="0"/>
              <a:t>作業題目：</a:t>
            </a:r>
            <a:r>
              <a:rPr lang="en-US" altLang="zh-TW" dirty="0"/>
              <a:t>snake</a:t>
            </a:r>
          </a:p>
          <a:p>
            <a:pPr algn="l"/>
            <a:r>
              <a:rPr lang="zh-TW" altLang="en-US" dirty="0"/>
              <a:t>利用</a:t>
            </a:r>
            <a:r>
              <a:rPr lang="en-US" altLang="zh-TW" dirty="0"/>
              <a:t>Artificial Intelligence</a:t>
            </a:r>
            <a:r>
              <a:rPr lang="zh-TW" altLang="en-US" dirty="0"/>
              <a:t>技術讓蛇學習如何自己吃到食物，並且達到蛇身長度為</a:t>
            </a:r>
            <a:r>
              <a:rPr lang="en-US" altLang="zh-TW" dirty="0"/>
              <a:t>30</a:t>
            </a:r>
            <a:r>
              <a:rPr lang="zh-TW" altLang="en-US" dirty="0"/>
              <a:t>的目標。</a:t>
            </a:r>
            <a:endParaRPr lang="en-US" altLang="zh-TW" dirty="0"/>
          </a:p>
          <a:p>
            <a:pPr algn="l"/>
            <a:endParaRPr lang="en-US" altLang="zh-TW" dirty="0"/>
          </a:p>
          <a:p>
            <a:pPr algn="l"/>
            <a:r>
              <a:rPr lang="zh-TW" altLang="en-US" dirty="0"/>
              <a:t>觀察到的現象：蛇會死亡的原因為 </a:t>
            </a:r>
            <a:r>
              <a:rPr lang="en-US" altLang="zh-TW" dirty="0"/>
              <a:t>: 1.</a:t>
            </a:r>
            <a:r>
              <a:rPr lang="zh-TW" altLang="en-US" dirty="0"/>
              <a:t>碰到自己的身體 </a:t>
            </a:r>
            <a:r>
              <a:rPr lang="en-US" altLang="zh-TW" dirty="0"/>
              <a:t>2.</a:t>
            </a:r>
            <a:r>
              <a:rPr lang="zh-TW" altLang="en-US" dirty="0"/>
              <a:t>撞牆，因此寫</a:t>
            </a:r>
            <a:r>
              <a:rPr lang="en-US" altLang="zh-TW" dirty="0"/>
              <a:t>rule</a:t>
            </a:r>
            <a:r>
              <a:rPr lang="zh-TW" altLang="en-US" dirty="0"/>
              <a:t>的時候要考慮這兩個狀況，讓蛇不死亡比一味地讓蛇一直往食物的方向移動重要。另外，這次可以拿來訓練的模型跟作業</a:t>
            </a:r>
            <a:r>
              <a:rPr lang="en-US" altLang="zh-TW" dirty="0"/>
              <a:t>1</a:t>
            </a:r>
            <a:r>
              <a:rPr lang="zh-TW" altLang="en-US" dirty="0"/>
              <a:t>，</a:t>
            </a:r>
            <a:r>
              <a:rPr lang="en-US" altLang="zh-TW" dirty="0"/>
              <a:t>2</a:t>
            </a:r>
            <a:r>
              <a:rPr lang="zh-TW" altLang="en-US" dirty="0"/>
              <a:t>很不一樣，因此此次作業的重頭戲為模型的選擇。</a:t>
            </a:r>
            <a:endParaRPr lang="en-US" altLang="zh-TW" dirty="0"/>
          </a:p>
        </p:txBody>
      </p:sp>
    </p:spTree>
    <p:extLst>
      <p:ext uri="{BB962C8B-B14F-4D97-AF65-F5344CB8AC3E}">
        <p14:creationId xmlns:p14="http://schemas.microsoft.com/office/powerpoint/2010/main" val="206039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A3391C3A-69AA-4BEC-B9AC-583ABE0A7DA0}"/>
              </a:ext>
            </a:extLst>
          </p:cNvPr>
          <p:cNvGraphicFramePr>
            <a:graphicFrameLocks noGrp="1"/>
          </p:cNvGraphicFramePr>
          <p:nvPr>
            <p:ph idx="1"/>
            <p:extLst>
              <p:ext uri="{D42A27DB-BD31-4B8C-83A1-F6EECF244321}">
                <p14:modId xmlns:p14="http://schemas.microsoft.com/office/powerpoint/2010/main" val="2706109160"/>
              </p:ext>
            </p:extLst>
          </p:nvPr>
        </p:nvGraphicFramePr>
        <p:xfrm>
          <a:off x="267285" y="1902812"/>
          <a:ext cx="8153399" cy="463634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字方塊 16">
            <a:extLst>
              <a:ext uri="{FF2B5EF4-FFF2-40B4-BE49-F238E27FC236}">
                <a16:creationId xmlns:a16="http://schemas.microsoft.com/office/drawing/2014/main" id="{3BAA7912-3E7E-4452-B2F8-B1DE79E7A655}"/>
              </a:ext>
            </a:extLst>
          </p:cNvPr>
          <p:cNvSpPr txBox="1"/>
          <p:nvPr/>
        </p:nvSpPr>
        <p:spPr>
          <a:xfrm>
            <a:off x="838199" y="302374"/>
            <a:ext cx="8315326" cy="1600438"/>
          </a:xfrm>
          <a:prstGeom prst="rect">
            <a:avLst/>
          </a:prstGeom>
          <a:noFill/>
        </p:spPr>
        <p:txBody>
          <a:bodyPr wrap="square" rtlCol="0">
            <a:spAutoFit/>
          </a:bodyPr>
          <a:lstStyle/>
          <a:p>
            <a:r>
              <a:rPr lang="zh-TW" altLang="en-US" sz="2000" dirty="0">
                <a:latin typeface="+mj-ea"/>
              </a:rPr>
              <a:t>問題六</a:t>
            </a:r>
            <a:r>
              <a:rPr lang="en-US" altLang="zh-TW" sz="2000" dirty="0">
                <a:latin typeface="+mj-ea"/>
              </a:rPr>
              <a:t>: data</a:t>
            </a:r>
            <a:r>
              <a:rPr lang="zh-TW" altLang="en-US" sz="2000" dirty="0">
                <a:latin typeface="+mj-ea"/>
              </a:rPr>
              <a:t>多元性是否足夠，是否影響訓練模型的成效</a:t>
            </a:r>
            <a:r>
              <a:rPr lang="en-US" altLang="zh-TW" sz="2000" dirty="0">
                <a:latin typeface="+mj-ea"/>
              </a:rPr>
              <a:t>?</a:t>
            </a:r>
          </a:p>
          <a:p>
            <a:endParaRPr lang="en-US" altLang="zh-TW" sz="2000" dirty="0">
              <a:latin typeface="+mj-ea"/>
            </a:endParaRPr>
          </a:p>
          <a:p>
            <a:r>
              <a:rPr lang="zh-TW" altLang="en-US" sz="2000" dirty="0">
                <a:latin typeface="+mj-ea"/>
              </a:rPr>
              <a:t>發想：如果都蒐集因為 撞牆死掉的</a:t>
            </a:r>
            <a:r>
              <a:rPr lang="en-US" altLang="zh-TW" sz="2000" dirty="0">
                <a:latin typeface="+mj-ea"/>
              </a:rPr>
              <a:t>pickle</a:t>
            </a:r>
            <a:r>
              <a:rPr lang="zh-TW" altLang="en-US" sz="2000" dirty="0">
                <a:latin typeface="+mj-ea"/>
              </a:rPr>
              <a:t>檔，會不會訓練出來的</a:t>
            </a:r>
            <a:r>
              <a:rPr lang="en-US" altLang="zh-TW" sz="2000" dirty="0">
                <a:latin typeface="+mj-ea"/>
              </a:rPr>
              <a:t>model</a:t>
            </a:r>
            <a:r>
              <a:rPr lang="zh-TW" altLang="en-US" sz="2000" dirty="0">
                <a:latin typeface="+mj-ea"/>
              </a:rPr>
              <a:t>分數會比都蒐集因為 撞到身體死掉的</a:t>
            </a:r>
            <a:r>
              <a:rPr lang="en-US" altLang="zh-TW" sz="2000" dirty="0">
                <a:latin typeface="+mj-ea"/>
              </a:rPr>
              <a:t>pickle</a:t>
            </a:r>
            <a:r>
              <a:rPr lang="zh-TW" altLang="en-US" sz="2000" dirty="0">
                <a:latin typeface="+mj-ea"/>
              </a:rPr>
              <a:t>檔高</a:t>
            </a:r>
            <a:r>
              <a:rPr lang="en-US" altLang="zh-TW" sz="2000" dirty="0">
                <a:latin typeface="+mj-ea"/>
              </a:rPr>
              <a:t>?</a:t>
            </a:r>
          </a:p>
          <a:p>
            <a:r>
              <a:rPr lang="zh-TW" altLang="en-US" dirty="0">
                <a:latin typeface="+mj-ea"/>
              </a:rPr>
              <a:t>以我選用的</a:t>
            </a:r>
            <a:r>
              <a:rPr lang="en-US" altLang="zh-TW" dirty="0">
                <a:solidFill>
                  <a:srgbClr val="FF0000"/>
                </a:solidFill>
                <a:latin typeface="+mj-ea"/>
              </a:rPr>
              <a:t>MLP</a:t>
            </a:r>
            <a:r>
              <a:rPr lang="zh-TW" altLang="en-US" dirty="0">
                <a:solidFill>
                  <a:srgbClr val="FF0000"/>
                </a:solidFill>
                <a:latin typeface="+mj-ea"/>
              </a:rPr>
              <a:t> </a:t>
            </a:r>
            <a:r>
              <a:rPr lang="en-US" altLang="zh-TW" dirty="0">
                <a:solidFill>
                  <a:srgbClr val="FF0000"/>
                </a:solidFill>
                <a:latin typeface="+mj-ea"/>
              </a:rPr>
              <a:t>Classifier</a:t>
            </a:r>
            <a:r>
              <a:rPr lang="zh-TW" altLang="en-US" dirty="0">
                <a:latin typeface="+mj-ea"/>
              </a:rPr>
              <a:t>為例</a:t>
            </a:r>
            <a:r>
              <a:rPr lang="en-US" altLang="zh-TW" dirty="0">
                <a:latin typeface="+mj-ea"/>
              </a:rPr>
              <a:t>(</a:t>
            </a:r>
            <a:r>
              <a:rPr lang="zh-TW" altLang="en-US" dirty="0">
                <a:latin typeface="+mj-ea"/>
              </a:rPr>
              <a:t>跑</a:t>
            </a:r>
            <a:r>
              <a:rPr lang="en-US" altLang="zh-TW" dirty="0">
                <a:latin typeface="+mj-ea"/>
              </a:rPr>
              <a:t>100</a:t>
            </a:r>
            <a:r>
              <a:rPr lang="zh-TW" altLang="en-US" dirty="0">
                <a:latin typeface="+mj-ea"/>
              </a:rPr>
              <a:t>次</a:t>
            </a:r>
            <a:r>
              <a:rPr lang="en-US" altLang="zh-TW" dirty="0">
                <a:latin typeface="+mj-ea"/>
              </a:rPr>
              <a:t>):</a:t>
            </a:r>
            <a:endParaRPr lang="zh-TW" altLang="en-US" dirty="0"/>
          </a:p>
        </p:txBody>
      </p:sp>
      <p:sp>
        <p:nvSpPr>
          <p:cNvPr id="2" name="文字方塊 1">
            <a:extLst>
              <a:ext uri="{FF2B5EF4-FFF2-40B4-BE49-F238E27FC236}">
                <a16:creationId xmlns:a16="http://schemas.microsoft.com/office/drawing/2014/main" id="{62A9F9AF-B11B-412F-8D25-C4D69C9E46B2}"/>
              </a:ext>
            </a:extLst>
          </p:cNvPr>
          <p:cNvSpPr txBox="1"/>
          <p:nvPr/>
        </p:nvSpPr>
        <p:spPr>
          <a:xfrm>
            <a:off x="8582024" y="2808436"/>
            <a:ext cx="3445135" cy="2308324"/>
          </a:xfrm>
          <a:prstGeom prst="rect">
            <a:avLst/>
          </a:prstGeom>
          <a:solidFill>
            <a:schemeClr val="accent5">
              <a:lumMod val="40000"/>
              <a:lumOff val="60000"/>
            </a:schemeClr>
          </a:solidFill>
        </p:spPr>
        <p:txBody>
          <a:bodyPr wrap="square" rtlCol="0">
            <a:spAutoFit/>
          </a:bodyPr>
          <a:lstStyle/>
          <a:p>
            <a:r>
              <a:rPr lang="zh-TW" altLang="en-US" dirty="0">
                <a:solidFill>
                  <a:schemeClr val="accent1">
                    <a:lumMod val="50000"/>
                  </a:schemeClr>
                </a:solidFill>
                <a:latin typeface="標楷體" panose="03000509000000000000" pitchFamily="65" charset="-120"/>
                <a:ea typeface="標楷體" panose="03000509000000000000" pitchFamily="65" charset="-120"/>
              </a:rPr>
              <a:t>原本想說都蒐集不是因為 撞到身體死掉的</a:t>
            </a:r>
            <a:r>
              <a:rPr lang="en-US" altLang="zh-TW" dirty="0">
                <a:solidFill>
                  <a:schemeClr val="accent1">
                    <a:lumMod val="50000"/>
                  </a:schemeClr>
                </a:solidFill>
                <a:latin typeface="標楷體" panose="03000509000000000000" pitchFamily="65" charset="-120"/>
                <a:ea typeface="標楷體" panose="03000509000000000000" pitchFamily="65" charset="-120"/>
              </a:rPr>
              <a:t>pickle</a:t>
            </a:r>
            <a:r>
              <a:rPr lang="zh-TW" altLang="en-US" dirty="0">
                <a:solidFill>
                  <a:schemeClr val="accent1">
                    <a:lumMod val="50000"/>
                  </a:schemeClr>
                </a:solidFill>
                <a:latin typeface="標楷體" panose="03000509000000000000" pitchFamily="65" charset="-120"/>
                <a:ea typeface="標楷體" panose="03000509000000000000" pitchFamily="65" charset="-120"/>
              </a:rPr>
              <a:t>檔訓練，可能訓練出來的</a:t>
            </a:r>
            <a:r>
              <a:rPr lang="en-US" altLang="zh-TW" dirty="0">
                <a:solidFill>
                  <a:schemeClr val="accent1">
                    <a:lumMod val="50000"/>
                  </a:schemeClr>
                </a:solidFill>
                <a:latin typeface="標楷體" panose="03000509000000000000" pitchFamily="65" charset="-120"/>
                <a:ea typeface="標楷體" panose="03000509000000000000" pitchFamily="65" charset="-120"/>
              </a:rPr>
              <a:t>model</a:t>
            </a:r>
            <a:r>
              <a:rPr lang="zh-TW" altLang="en-US" dirty="0">
                <a:solidFill>
                  <a:schemeClr val="accent1">
                    <a:lumMod val="50000"/>
                  </a:schemeClr>
                </a:solidFill>
                <a:latin typeface="標楷體" panose="03000509000000000000" pitchFamily="65" charset="-120"/>
                <a:ea typeface="標楷體" panose="03000509000000000000" pitchFamily="65" charset="-120"/>
              </a:rPr>
              <a:t>就不會撞到身體，可以活比較久，結果其實跟 只蒐集撞到身體和都蒐集的</a:t>
            </a:r>
            <a:r>
              <a:rPr lang="en-US" altLang="zh-TW" dirty="0">
                <a:solidFill>
                  <a:schemeClr val="accent1">
                    <a:lumMod val="50000"/>
                  </a:schemeClr>
                </a:solidFill>
                <a:latin typeface="標楷體" panose="03000509000000000000" pitchFamily="65" charset="-120"/>
                <a:ea typeface="標楷體" panose="03000509000000000000" pitchFamily="65" charset="-120"/>
              </a:rPr>
              <a:t>pickle</a:t>
            </a:r>
            <a:r>
              <a:rPr lang="zh-TW" altLang="en-US" dirty="0">
                <a:solidFill>
                  <a:schemeClr val="accent1">
                    <a:lumMod val="50000"/>
                  </a:schemeClr>
                </a:solidFill>
                <a:latin typeface="標楷體" panose="03000509000000000000" pitchFamily="65" charset="-120"/>
                <a:ea typeface="標楷體" panose="03000509000000000000" pitchFamily="65" charset="-120"/>
              </a:rPr>
              <a:t>檔跑出來結果差不多，因此 只蒐集撞牆而死的</a:t>
            </a:r>
            <a:r>
              <a:rPr lang="en-US" altLang="zh-TW" dirty="0">
                <a:solidFill>
                  <a:schemeClr val="accent1">
                    <a:lumMod val="50000"/>
                  </a:schemeClr>
                </a:solidFill>
                <a:latin typeface="標楷體" panose="03000509000000000000" pitchFamily="65" charset="-120"/>
                <a:ea typeface="標楷體" panose="03000509000000000000" pitchFamily="65" charset="-120"/>
              </a:rPr>
              <a:t>pickle</a:t>
            </a:r>
            <a:r>
              <a:rPr lang="zh-TW" altLang="en-US" dirty="0">
                <a:solidFill>
                  <a:schemeClr val="accent1">
                    <a:lumMod val="50000"/>
                  </a:schemeClr>
                </a:solidFill>
                <a:latin typeface="標楷體" panose="03000509000000000000" pitchFamily="65" charset="-120"/>
                <a:ea typeface="標楷體" panose="03000509000000000000" pitchFamily="65" charset="-120"/>
              </a:rPr>
              <a:t>檔並無法提升訓練模型的成效。</a:t>
            </a:r>
          </a:p>
        </p:txBody>
      </p:sp>
    </p:spTree>
    <p:extLst>
      <p:ext uri="{BB962C8B-B14F-4D97-AF65-F5344CB8AC3E}">
        <p14:creationId xmlns:p14="http://schemas.microsoft.com/office/powerpoint/2010/main" val="3706539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74B8B4-6B35-4D2D-9AFE-96A93115633B}"/>
              </a:ext>
            </a:extLst>
          </p:cNvPr>
          <p:cNvSpPr>
            <a:spLocks noGrp="1"/>
          </p:cNvSpPr>
          <p:nvPr>
            <p:ph type="ctrTitle"/>
          </p:nvPr>
        </p:nvSpPr>
        <p:spPr>
          <a:xfrm>
            <a:off x="1524000" y="989044"/>
            <a:ext cx="9144000" cy="552159"/>
          </a:xfrm>
        </p:spPr>
        <p:txBody>
          <a:bodyPr>
            <a:noAutofit/>
          </a:bodyPr>
          <a:lstStyle/>
          <a:p>
            <a:r>
              <a:rPr lang="en-US" altLang="zh-TW" sz="4800" dirty="0"/>
              <a:t>CONCLUSION</a:t>
            </a:r>
            <a:r>
              <a:rPr lang="zh-TW" altLang="en-US" sz="4800" dirty="0"/>
              <a:t>：</a:t>
            </a:r>
          </a:p>
        </p:txBody>
      </p:sp>
      <p:sp>
        <p:nvSpPr>
          <p:cNvPr id="3" name="副標題 2">
            <a:extLst>
              <a:ext uri="{FF2B5EF4-FFF2-40B4-BE49-F238E27FC236}">
                <a16:creationId xmlns:a16="http://schemas.microsoft.com/office/drawing/2014/main" id="{77C3BB8C-26D6-4FDD-B19E-85F8922C4111}"/>
              </a:ext>
            </a:extLst>
          </p:cNvPr>
          <p:cNvSpPr>
            <a:spLocks noGrp="1"/>
          </p:cNvSpPr>
          <p:nvPr>
            <p:ph type="subTitle" idx="1"/>
          </p:nvPr>
        </p:nvSpPr>
        <p:spPr>
          <a:xfrm>
            <a:off x="1524000" y="1959429"/>
            <a:ext cx="9144000" cy="4362061"/>
          </a:xfrm>
        </p:spPr>
        <p:txBody>
          <a:bodyPr>
            <a:normAutofit/>
          </a:bodyPr>
          <a:lstStyle/>
          <a:p>
            <a:pPr algn="l"/>
            <a:r>
              <a:rPr lang="zh-TW" altLang="en-US" dirty="0">
                <a:latin typeface="標楷體" panose="03000509000000000000" pitchFamily="65" charset="-120"/>
                <a:ea typeface="標楷體" panose="03000509000000000000" pitchFamily="65" charset="-120"/>
              </a:rPr>
              <a:t>一看到貪食蛇遊戲竟然能用</a:t>
            </a:r>
            <a:r>
              <a:rPr lang="en-US" altLang="zh-TW" dirty="0">
                <a:latin typeface="標楷體" panose="03000509000000000000" pitchFamily="65" charset="-120"/>
                <a:ea typeface="標楷體" panose="03000509000000000000" pitchFamily="65" charset="-120"/>
              </a:rPr>
              <a:t>AI</a:t>
            </a:r>
            <a:r>
              <a:rPr lang="zh-TW" altLang="en-US" dirty="0">
                <a:latin typeface="標楷體" panose="03000509000000000000" pitchFamily="65" charset="-120"/>
                <a:ea typeface="標楷體" panose="03000509000000000000" pitchFamily="65" charset="-120"/>
              </a:rPr>
              <a:t>技術實現，覺得很不可思議，因為覺得光是用</a:t>
            </a:r>
            <a:r>
              <a:rPr lang="en-US" altLang="zh-TW" dirty="0">
                <a:latin typeface="標楷體" panose="03000509000000000000" pitchFamily="65" charset="-120"/>
                <a:ea typeface="標楷體" panose="03000509000000000000" pitchFamily="65" charset="-120"/>
              </a:rPr>
              <a:t>rule</a:t>
            </a:r>
            <a:r>
              <a:rPr lang="zh-TW" altLang="en-US" dirty="0">
                <a:latin typeface="標楷體" panose="03000509000000000000" pitchFamily="65" charset="-120"/>
                <a:ea typeface="標楷體" panose="03000509000000000000" pitchFamily="65" charset="-120"/>
              </a:rPr>
              <a:t>就不可能可以讓蛇遵循著</a:t>
            </a:r>
            <a:r>
              <a:rPr lang="en-US" altLang="zh-TW" dirty="0">
                <a:latin typeface="標楷體" panose="03000509000000000000" pitchFamily="65" charset="-120"/>
                <a:ea typeface="標楷體" panose="03000509000000000000" pitchFamily="65" charset="-120"/>
              </a:rPr>
              <a:t>rule</a:t>
            </a:r>
            <a:r>
              <a:rPr lang="zh-TW" altLang="en-US" dirty="0">
                <a:latin typeface="標楷體" panose="03000509000000000000" pitchFamily="65" charset="-120"/>
                <a:ea typeface="標楷體" panose="03000509000000000000" pitchFamily="65" charset="-120"/>
              </a:rPr>
              <a:t>去吃食物。一開始寫</a:t>
            </a:r>
            <a:r>
              <a:rPr lang="en-US" altLang="zh-TW" dirty="0">
                <a:latin typeface="標楷體" panose="03000509000000000000" pitchFamily="65" charset="-120"/>
                <a:ea typeface="標楷體" panose="03000509000000000000" pitchFamily="65" charset="-120"/>
              </a:rPr>
              <a:t>rule</a:t>
            </a:r>
            <a:r>
              <a:rPr lang="zh-TW" altLang="en-US" dirty="0">
                <a:latin typeface="標楷體" panose="03000509000000000000" pitchFamily="65" charset="-120"/>
                <a:ea typeface="標楷體" panose="03000509000000000000" pitchFamily="65" charset="-120"/>
              </a:rPr>
              <a:t>的時候，考慮完撞牆，我花了很多時間思考如何寫一個</a:t>
            </a:r>
            <a:r>
              <a:rPr lang="en-US" altLang="zh-TW" dirty="0">
                <a:latin typeface="標楷體" panose="03000509000000000000" pitchFamily="65" charset="-120"/>
                <a:ea typeface="標楷體" panose="03000509000000000000" pitchFamily="65" charset="-120"/>
              </a:rPr>
              <a:t>rule</a:t>
            </a:r>
            <a:r>
              <a:rPr lang="zh-TW" altLang="en-US" dirty="0">
                <a:latin typeface="標楷體" panose="03000509000000000000" pitchFamily="65" charset="-120"/>
                <a:ea typeface="標楷體" panose="03000509000000000000" pitchFamily="65" charset="-120"/>
              </a:rPr>
              <a:t>可以不撞到蛇的身體。當我終於寫出一個能破</a:t>
            </a:r>
            <a:r>
              <a:rPr lang="en-US" altLang="zh-TW" dirty="0">
                <a:latin typeface="標楷體" panose="03000509000000000000" pitchFamily="65" charset="-120"/>
                <a:ea typeface="標楷體" panose="03000509000000000000" pitchFamily="65" charset="-120"/>
              </a:rPr>
              <a:t>30</a:t>
            </a:r>
            <a:r>
              <a:rPr lang="zh-TW" altLang="en-US" dirty="0">
                <a:latin typeface="標楷體" panose="03000509000000000000" pitchFamily="65" charset="-120"/>
                <a:ea typeface="標楷體" panose="03000509000000000000" pitchFamily="65" charset="-120"/>
              </a:rPr>
              <a:t>的</a:t>
            </a:r>
            <a:r>
              <a:rPr lang="en-US" altLang="zh-TW" dirty="0">
                <a:latin typeface="標楷體" panose="03000509000000000000" pitchFamily="65" charset="-120"/>
                <a:ea typeface="標楷體" panose="03000509000000000000" pitchFamily="65" charset="-120"/>
              </a:rPr>
              <a:t>rule</a:t>
            </a:r>
            <a:r>
              <a:rPr lang="zh-TW" altLang="en-US" dirty="0">
                <a:latin typeface="標楷體" panose="03000509000000000000" pitchFamily="65" charset="-120"/>
                <a:ea typeface="標楷體" panose="03000509000000000000" pitchFamily="65" charset="-120"/>
              </a:rPr>
              <a:t>後，又花了很多時間到</a:t>
            </a:r>
            <a:r>
              <a:rPr lang="en-US" altLang="zh-TW" dirty="0">
                <a:latin typeface="標楷體" panose="03000509000000000000" pitchFamily="65" charset="-120"/>
                <a:ea typeface="標楷體" panose="03000509000000000000" pitchFamily="65" charset="-120"/>
              </a:rPr>
              <a:t>scikit-learn</a:t>
            </a:r>
            <a:r>
              <a:rPr lang="zh-TW" altLang="en-US" dirty="0">
                <a:latin typeface="標楷體" panose="03000509000000000000" pitchFamily="65" charset="-120"/>
                <a:ea typeface="標楷體" panose="03000509000000000000" pitchFamily="65" charset="-120"/>
              </a:rPr>
              <a:t>看有哪些演算法可以</a:t>
            </a:r>
            <a:r>
              <a:rPr lang="en-US" altLang="zh-TW" dirty="0">
                <a:latin typeface="標楷體" panose="03000509000000000000" pitchFamily="65" charset="-120"/>
                <a:ea typeface="標楷體" panose="03000509000000000000" pitchFamily="65" charset="-120"/>
              </a:rPr>
              <a:t>train</a:t>
            </a:r>
            <a:r>
              <a:rPr lang="zh-TW" altLang="en-US" dirty="0">
                <a:latin typeface="標楷體" panose="03000509000000000000" pitchFamily="65" charset="-120"/>
                <a:ea typeface="標楷體" panose="03000509000000000000" pitchFamily="65" charset="-120"/>
              </a:rPr>
              <a:t>。這次作業最大都收穫就是我接觸並了解我從來沒碰過的一項技術</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神經網路。</a:t>
            </a:r>
            <a:r>
              <a:rPr lang="zh-TW" altLang="en-US" b="0" i="0" dirty="0">
                <a:solidFill>
                  <a:srgbClr val="202122"/>
                </a:solidFill>
                <a:effectLst/>
                <a:latin typeface="標楷體" panose="03000509000000000000" pitchFamily="65" charset="-120"/>
                <a:ea typeface="標楷體" panose="03000509000000000000" pitchFamily="65" charset="-120"/>
              </a:rPr>
              <a:t>神經網路是一種</a:t>
            </a:r>
            <a:r>
              <a:rPr lang="zh-TW" altLang="en-US" b="0" i="0" u="none" strike="noStrike" dirty="0">
                <a:effectLst/>
                <a:latin typeface="標楷體" panose="03000509000000000000" pitchFamily="65" charset="-120"/>
                <a:ea typeface="標楷體" panose="03000509000000000000" pitchFamily="65" charset="-120"/>
              </a:rPr>
              <a:t>自適應系統</a:t>
            </a:r>
            <a:r>
              <a:rPr lang="zh-TW" altLang="en-US" b="0" i="0" dirty="0">
                <a:solidFill>
                  <a:srgbClr val="202122"/>
                </a:solidFill>
                <a:effectLst/>
                <a:latin typeface="標楷體" panose="03000509000000000000" pitchFamily="65" charset="-120"/>
                <a:ea typeface="標楷體" panose="03000509000000000000" pitchFamily="65" charset="-120"/>
              </a:rPr>
              <a:t>，通俗地講就是具備學習功能，因此可以運用在貪食蛇遊戲，讓貪食蛇學會去吃食物。</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3497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A1BB28-B23E-4D22-9DF8-F81541E72169}"/>
              </a:ext>
            </a:extLst>
          </p:cNvPr>
          <p:cNvSpPr>
            <a:spLocks noGrp="1"/>
          </p:cNvSpPr>
          <p:nvPr>
            <p:ph type="ctrTitle"/>
          </p:nvPr>
        </p:nvSpPr>
        <p:spPr>
          <a:xfrm>
            <a:off x="1524000" y="-930803"/>
            <a:ext cx="9144000" cy="2387600"/>
          </a:xfrm>
        </p:spPr>
        <p:txBody>
          <a:bodyPr/>
          <a:lstStyle/>
          <a:p>
            <a:r>
              <a:rPr lang="en-US" altLang="zh-TW" dirty="0"/>
              <a:t>METHOD</a:t>
            </a:r>
            <a:endParaRPr lang="zh-TW" altLang="en-US" dirty="0"/>
          </a:p>
        </p:txBody>
      </p:sp>
      <p:sp>
        <p:nvSpPr>
          <p:cNvPr id="3" name="副標題 2">
            <a:extLst>
              <a:ext uri="{FF2B5EF4-FFF2-40B4-BE49-F238E27FC236}">
                <a16:creationId xmlns:a16="http://schemas.microsoft.com/office/drawing/2014/main" id="{36387915-96EA-400A-9B08-8EE78CD83D18}"/>
              </a:ext>
            </a:extLst>
          </p:cNvPr>
          <p:cNvSpPr>
            <a:spLocks noGrp="1"/>
          </p:cNvSpPr>
          <p:nvPr>
            <p:ph type="subTitle" idx="1"/>
          </p:nvPr>
        </p:nvSpPr>
        <p:spPr>
          <a:xfrm>
            <a:off x="1524000" y="1456797"/>
            <a:ext cx="9601200" cy="5401203"/>
          </a:xfrm>
        </p:spPr>
        <p:txBody>
          <a:bodyPr>
            <a:normAutofit fontScale="92500" lnSpcReduction="10000"/>
          </a:bodyPr>
          <a:lstStyle/>
          <a:p>
            <a:pPr algn="l"/>
            <a:r>
              <a:rPr lang="en-US" altLang="zh-TW" dirty="0"/>
              <a:t>1. Rule</a:t>
            </a:r>
            <a:r>
              <a:rPr lang="zh-TW" altLang="en-US" dirty="0"/>
              <a:t>：</a:t>
            </a:r>
            <a:endParaRPr lang="en-US" altLang="zh-TW" dirty="0"/>
          </a:p>
          <a:p>
            <a:pPr algn="l"/>
            <a:r>
              <a:rPr lang="zh-TW" altLang="en-US" dirty="0"/>
              <a:t>首先，考慮撞牆，如果頭與牆的座標只差</a:t>
            </a:r>
            <a:r>
              <a:rPr lang="en-US" altLang="zh-TW" dirty="0"/>
              <a:t>10</a:t>
            </a:r>
            <a:r>
              <a:rPr lang="zh-TW" altLang="en-US" dirty="0"/>
              <a:t>，則</a:t>
            </a:r>
            <a:r>
              <a:rPr lang="en-US" altLang="zh-TW" dirty="0"/>
              <a:t>return</a:t>
            </a:r>
            <a:r>
              <a:rPr lang="zh-TW" altLang="en-US" dirty="0"/>
              <a:t>使蛇轉彎；</a:t>
            </a:r>
            <a:endParaRPr lang="en-US" altLang="zh-TW" dirty="0"/>
          </a:p>
          <a:p>
            <a:pPr algn="l"/>
            <a:endParaRPr lang="en-US" altLang="zh-TW" dirty="0"/>
          </a:p>
          <a:p>
            <a:pPr algn="l"/>
            <a:r>
              <a:rPr lang="zh-TW" altLang="en-US" dirty="0"/>
              <a:t>其次，考慮碰到身體，可以分成兩種情況</a:t>
            </a:r>
            <a:r>
              <a:rPr lang="zh-TW" altLang="en-US" dirty="0">
                <a:latin typeface="新細明體" panose="02020500000000000000" pitchFamily="18" charset="-120"/>
                <a:ea typeface="新細明體" panose="02020500000000000000" pitchFamily="18" charset="-120"/>
              </a:rPr>
              <a:t> </a:t>
            </a:r>
            <a:r>
              <a:rPr lang="en-US" altLang="zh-TW" dirty="0">
                <a:latin typeface="新細明體" panose="02020500000000000000" pitchFamily="18" charset="-120"/>
                <a:ea typeface="新細明體" panose="02020500000000000000" pitchFamily="18" charset="-120"/>
              </a:rPr>
              <a:t>:</a:t>
            </a:r>
            <a:r>
              <a:rPr lang="zh-TW" altLang="en-US" dirty="0">
                <a:latin typeface="新細明體" panose="02020500000000000000" pitchFamily="18" charset="-120"/>
                <a:ea typeface="新細明體" panose="02020500000000000000" pitchFamily="18" charset="-120"/>
              </a:rPr>
              <a:t> </a:t>
            </a:r>
            <a:endParaRPr lang="en-US" altLang="zh-TW" dirty="0">
              <a:latin typeface="新細明體" panose="02020500000000000000" pitchFamily="18" charset="-120"/>
              <a:ea typeface="新細明體" panose="02020500000000000000" pitchFamily="18" charset="-120"/>
            </a:endParaRPr>
          </a:p>
          <a:p>
            <a:pPr algn="l"/>
            <a:r>
              <a:rPr lang="zh-TW" altLang="en-US" dirty="0"/>
              <a:t>第</a:t>
            </a:r>
            <a:r>
              <a:rPr lang="en-US" altLang="zh-TW" dirty="0"/>
              <a:t>1</a:t>
            </a:r>
            <a:r>
              <a:rPr lang="zh-TW" altLang="en-US" dirty="0"/>
              <a:t>種情況 </a:t>
            </a:r>
            <a:r>
              <a:rPr lang="en-US" altLang="zh-TW" dirty="0"/>
              <a:t>: </a:t>
            </a:r>
            <a:r>
              <a:rPr lang="zh-TW" altLang="en-US" dirty="0"/>
              <a:t>比如說蛇往上時，如果頭的</a:t>
            </a:r>
            <a:r>
              <a:rPr lang="en-US" altLang="zh-TW" dirty="0"/>
              <a:t>x</a:t>
            </a:r>
            <a:r>
              <a:rPr lang="zh-TW" altLang="en-US" dirty="0"/>
              <a:t>跟某段身體的</a:t>
            </a:r>
            <a:r>
              <a:rPr lang="en-US" altLang="zh-TW" dirty="0"/>
              <a:t>x</a:t>
            </a:r>
            <a:r>
              <a:rPr lang="zh-TW" altLang="en-US" dirty="0"/>
              <a:t>座標一樣，而頭的</a:t>
            </a:r>
            <a:r>
              <a:rPr lang="en-US" altLang="zh-TW" dirty="0"/>
              <a:t>y</a:t>
            </a:r>
            <a:r>
              <a:rPr lang="zh-TW" altLang="en-US" dirty="0"/>
              <a:t>座標與該段身體的</a:t>
            </a:r>
            <a:r>
              <a:rPr lang="en-US" altLang="zh-TW" dirty="0"/>
              <a:t>y</a:t>
            </a:r>
            <a:r>
              <a:rPr lang="zh-TW" altLang="en-US" dirty="0"/>
              <a:t>座標相差</a:t>
            </a:r>
            <a:r>
              <a:rPr lang="en-US" altLang="zh-TW" dirty="0"/>
              <a:t>10</a:t>
            </a:r>
            <a:r>
              <a:rPr lang="zh-TW" altLang="en-US" dirty="0"/>
              <a:t>，則</a:t>
            </a:r>
            <a:r>
              <a:rPr lang="en-US" altLang="zh-TW" dirty="0"/>
              <a:t>return</a:t>
            </a:r>
            <a:r>
              <a:rPr lang="zh-TW" altLang="en-US" dirty="0"/>
              <a:t>。</a:t>
            </a:r>
            <a:endParaRPr lang="en-US" altLang="zh-TW" dirty="0"/>
          </a:p>
          <a:p>
            <a:pPr algn="l"/>
            <a:endParaRPr lang="en-US" altLang="zh-TW" dirty="0"/>
          </a:p>
          <a:p>
            <a:pPr algn="l"/>
            <a:endParaRPr lang="en-US" altLang="zh-TW" dirty="0"/>
          </a:p>
          <a:p>
            <a:pPr algn="l"/>
            <a:r>
              <a:rPr lang="zh-TW" altLang="en-US" dirty="0"/>
              <a:t>第</a:t>
            </a:r>
            <a:r>
              <a:rPr lang="en-US" altLang="zh-TW" dirty="0"/>
              <a:t>2</a:t>
            </a:r>
            <a:r>
              <a:rPr lang="zh-TW" altLang="en-US" dirty="0"/>
              <a:t>種情況 </a:t>
            </a:r>
            <a:r>
              <a:rPr lang="en-US" altLang="zh-TW" dirty="0"/>
              <a:t>: </a:t>
            </a:r>
            <a:r>
              <a:rPr lang="zh-TW" altLang="en-US" dirty="0"/>
              <a:t>比如說蛇往右時，如果頭的</a:t>
            </a:r>
            <a:r>
              <a:rPr lang="en-US" altLang="zh-TW" dirty="0"/>
              <a:t>x</a:t>
            </a:r>
            <a:r>
              <a:rPr lang="zh-TW" altLang="en-US" dirty="0"/>
              <a:t>座標與某段身體的</a:t>
            </a:r>
            <a:r>
              <a:rPr lang="en-US" altLang="zh-TW" dirty="0"/>
              <a:t>x</a:t>
            </a:r>
            <a:r>
              <a:rPr lang="zh-TW" altLang="en-US" dirty="0"/>
              <a:t>座標一樣，而頭的</a:t>
            </a:r>
            <a:r>
              <a:rPr lang="en-US" altLang="zh-TW" dirty="0"/>
              <a:t>y</a:t>
            </a:r>
            <a:r>
              <a:rPr lang="zh-TW" altLang="en-US" dirty="0"/>
              <a:t>座標與該段身體的</a:t>
            </a:r>
            <a:r>
              <a:rPr lang="en-US" altLang="zh-TW" dirty="0"/>
              <a:t>y</a:t>
            </a:r>
            <a:r>
              <a:rPr lang="zh-TW" altLang="en-US" dirty="0"/>
              <a:t>座標只差</a:t>
            </a:r>
            <a:r>
              <a:rPr lang="en-US" altLang="zh-TW" dirty="0"/>
              <a:t>10</a:t>
            </a:r>
            <a:r>
              <a:rPr lang="zh-TW" altLang="en-US" dirty="0"/>
              <a:t>，則</a:t>
            </a:r>
            <a:r>
              <a:rPr lang="en-US" altLang="zh-TW" dirty="0"/>
              <a:t>return</a:t>
            </a:r>
            <a:r>
              <a:rPr lang="zh-TW" altLang="en-US" dirty="0"/>
              <a:t>，可以避免頭與身體距離太近導致撞到身體。</a:t>
            </a:r>
            <a:endParaRPr lang="en-US" altLang="zh-TW" dirty="0"/>
          </a:p>
          <a:p>
            <a:pPr algn="l"/>
            <a:endParaRPr lang="en-US" altLang="zh-TW" dirty="0"/>
          </a:p>
          <a:p>
            <a:pPr algn="l"/>
            <a:endParaRPr lang="en-US" altLang="zh-TW" dirty="0"/>
          </a:p>
          <a:p>
            <a:pPr algn="l"/>
            <a:r>
              <a:rPr lang="zh-TW" altLang="en-US" dirty="0"/>
              <a:t>最後，才是讓頭往食物的方向前進。</a:t>
            </a:r>
            <a:endParaRPr lang="en-US" altLang="zh-TW" dirty="0"/>
          </a:p>
          <a:p>
            <a:pPr algn="l"/>
            <a:endParaRPr lang="en-US" altLang="zh-TW" dirty="0"/>
          </a:p>
        </p:txBody>
      </p:sp>
      <p:pic>
        <p:nvPicPr>
          <p:cNvPr id="5" name="圖片 4" descr="一張含有 文字, 白板 的圖片&#10;&#10;自動產生的描述">
            <a:extLst>
              <a:ext uri="{FF2B5EF4-FFF2-40B4-BE49-F238E27FC236}">
                <a16:creationId xmlns:a16="http://schemas.microsoft.com/office/drawing/2014/main" id="{05B86928-9F65-4B17-930A-84025CCF10C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60065" t="41723" r="32237" b="38565"/>
          <a:stretch/>
        </p:blipFill>
        <p:spPr>
          <a:xfrm rot="5400000">
            <a:off x="4549919" y="4985026"/>
            <a:ext cx="957617" cy="1381874"/>
          </a:xfrm>
          <a:prstGeom prst="rect">
            <a:avLst/>
          </a:prstGeom>
        </p:spPr>
      </p:pic>
      <p:pic>
        <p:nvPicPr>
          <p:cNvPr id="6" name="圖片 5" descr="一張含有 文字, 白板 的圖片&#10;&#10;自動產生的描述">
            <a:extLst>
              <a:ext uri="{FF2B5EF4-FFF2-40B4-BE49-F238E27FC236}">
                <a16:creationId xmlns:a16="http://schemas.microsoft.com/office/drawing/2014/main" id="{830E0762-B782-4BFE-93AD-F7D9457A6B8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5067" t="48274" r="56592" b="30557"/>
          <a:stretch/>
        </p:blipFill>
        <p:spPr>
          <a:xfrm rot="5400000">
            <a:off x="7127297" y="3135270"/>
            <a:ext cx="991626" cy="1418254"/>
          </a:xfrm>
          <a:prstGeom prst="rect">
            <a:avLst/>
          </a:prstGeom>
        </p:spPr>
      </p:pic>
      <p:pic>
        <p:nvPicPr>
          <p:cNvPr id="7" name="圖片 6" descr="一張含有 文字, 白板 的圖片&#10;&#10;自動產生的描述">
            <a:extLst>
              <a:ext uri="{FF2B5EF4-FFF2-40B4-BE49-F238E27FC236}">
                <a16:creationId xmlns:a16="http://schemas.microsoft.com/office/drawing/2014/main" id="{1756342D-7D4C-48B0-87CD-2F4A1ABBD14F}"/>
              </a:ext>
            </a:extLst>
          </p:cNvPr>
          <p:cNvPicPr>
            <a:picLocks noChangeAspect="1"/>
          </p:cNvPicPr>
          <p:nvPr/>
        </p:nvPicPr>
        <p:blipFill rotWithShape="1">
          <a:blip r:embed="rId4">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195" t="42113" r="66250" b="29049"/>
          <a:stretch/>
        </p:blipFill>
        <p:spPr>
          <a:xfrm rot="5400000">
            <a:off x="9727208" y="1147136"/>
            <a:ext cx="1595640" cy="1666874"/>
          </a:xfrm>
          <a:prstGeom prst="rect">
            <a:avLst/>
          </a:prstGeom>
        </p:spPr>
      </p:pic>
    </p:spTree>
    <p:extLst>
      <p:ext uri="{BB962C8B-B14F-4D97-AF65-F5344CB8AC3E}">
        <p14:creationId xmlns:p14="http://schemas.microsoft.com/office/powerpoint/2010/main" val="283343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9EED3B6-82BD-4D4E-9017-A50FF976AE58}"/>
              </a:ext>
            </a:extLst>
          </p:cNvPr>
          <p:cNvSpPr>
            <a:spLocks noGrp="1"/>
          </p:cNvSpPr>
          <p:nvPr>
            <p:ph type="subTitle" idx="1"/>
          </p:nvPr>
        </p:nvSpPr>
        <p:spPr>
          <a:xfrm>
            <a:off x="1524000" y="1531441"/>
            <a:ext cx="9144000" cy="4757392"/>
          </a:xfrm>
        </p:spPr>
        <p:txBody>
          <a:bodyPr>
            <a:normAutofit/>
          </a:bodyPr>
          <a:lstStyle/>
          <a:p>
            <a:pPr algn="l"/>
            <a:r>
              <a:rPr lang="en-US" altLang="zh-TW" sz="2200" dirty="0"/>
              <a:t>2.</a:t>
            </a:r>
            <a:r>
              <a:rPr lang="zh-TW" altLang="en-US" sz="2200" dirty="0"/>
              <a:t>提取之特徵</a:t>
            </a:r>
            <a:r>
              <a:rPr lang="en-US" altLang="zh-TW" sz="2200" dirty="0"/>
              <a:t>(9</a:t>
            </a:r>
            <a:r>
              <a:rPr lang="zh-TW" altLang="en-US" sz="2200" dirty="0"/>
              <a:t>個</a:t>
            </a:r>
            <a:r>
              <a:rPr lang="en-US" altLang="zh-TW" sz="2200" dirty="0"/>
              <a:t>)</a:t>
            </a:r>
            <a:r>
              <a:rPr lang="zh-TW" altLang="en-US" sz="2200" dirty="0"/>
              <a:t>：</a:t>
            </a:r>
            <a:r>
              <a:rPr lang="en-US" altLang="zh-TW" sz="2200" dirty="0"/>
              <a:t>(1)</a:t>
            </a:r>
            <a:r>
              <a:rPr lang="zh-TW" altLang="en-US" sz="2200" dirty="0"/>
              <a:t>頭的</a:t>
            </a:r>
            <a:r>
              <a:rPr lang="en-US" altLang="zh-TW" sz="2200" dirty="0"/>
              <a:t>x</a:t>
            </a:r>
            <a:r>
              <a:rPr lang="zh-TW" altLang="en-US" sz="2200" dirty="0"/>
              <a:t>座標、</a:t>
            </a:r>
            <a:r>
              <a:rPr lang="en-US" altLang="zh-TW" sz="2200" dirty="0"/>
              <a:t>(2)</a:t>
            </a:r>
            <a:r>
              <a:rPr lang="zh-TW" altLang="en-US" sz="2200" dirty="0"/>
              <a:t>頭的</a:t>
            </a:r>
            <a:r>
              <a:rPr lang="en-US" altLang="zh-TW" sz="2200" dirty="0"/>
              <a:t>y</a:t>
            </a:r>
            <a:r>
              <a:rPr lang="zh-TW" altLang="en-US" sz="2200" dirty="0"/>
              <a:t>座標、</a:t>
            </a:r>
            <a:r>
              <a:rPr lang="en-US" altLang="zh-TW" sz="2200" dirty="0"/>
              <a:t>(3)</a:t>
            </a:r>
            <a:r>
              <a:rPr lang="zh-TW" altLang="en-US" sz="2200" dirty="0"/>
              <a:t>蛇的前進方向、</a:t>
            </a:r>
            <a:r>
              <a:rPr lang="en-US" altLang="zh-TW" sz="2200" dirty="0"/>
              <a:t>(4)</a:t>
            </a:r>
            <a:r>
              <a:rPr lang="zh-TW" altLang="en-US" sz="2200" dirty="0"/>
              <a:t>頭距離牆壁的</a:t>
            </a:r>
            <a:r>
              <a:rPr lang="en-US" altLang="zh-TW" sz="2200" dirty="0"/>
              <a:t>x</a:t>
            </a:r>
            <a:r>
              <a:rPr lang="zh-TW" altLang="en-US" sz="2200" dirty="0"/>
              <a:t>向量距離、</a:t>
            </a:r>
            <a:r>
              <a:rPr lang="en-US" altLang="zh-TW" sz="2200" dirty="0"/>
              <a:t>(5)</a:t>
            </a:r>
            <a:r>
              <a:rPr lang="zh-TW" altLang="en-US" sz="2200" dirty="0"/>
              <a:t>頭距離牆壁的</a:t>
            </a:r>
            <a:r>
              <a:rPr lang="en-US" altLang="zh-TW" sz="2200" dirty="0"/>
              <a:t>y</a:t>
            </a:r>
            <a:r>
              <a:rPr lang="zh-TW" altLang="en-US" sz="2200" dirty="0"/>
              <a:t>向量距離、</a:t>
            </a:r>
            <a:r>
              <a:rPr lang="en-US" altLang="zh-TW" sz="2200" dirty="0"/>
              <a:t>(6)</a:t>
            </a:r>
            <a:r>
              <a:rPr lang="zh-TW" altLang="en-US" sz="2200" dirty="0"/>
              <a:t>食物的</a:t>
            </a:r>
            <a:r>
              <a:rPr lang="en-US" altLang="zh-TW" sz="2200" dirty="0"/>
              <a:t>x</a:t>
            </a:r>
            <a:r>
              <a:rPr lang="zh-TW" altLang="en-US" sz="2200" dirty="0"/>
              <a:t>座標、</a:t>
            </a:r>
            <a:r>
              <a:rPr lang="en-US" altLang="zh-TW" sz="2200" dirty="0"/>
              <a:t>(7)</a:t>
            </a:r>
            <a:r>
              <a:rPr lang="zh-TW" altLang="en-US" sz="2200" dirty="0"/>
              <a:t>食物的</a:t>
            </a:r>
            <a:r>
              <a:rPr lang="en-US" altLang="zh-TW" sz="2200" dirty="0"/>
              <a:t>y</a:t>
            </a:r>
            <a:r>
              <a:rPr lang="zh-TW" altLang="en-US" sz="2200" dirty="0"/>
              <a:t>座標、</a:t>
            </a:r>
            <a:r>
              <a:rPr lang="en-US" altLang="zh-TW" sz="2200" dirty="0"/>
              <a:t>(8)body</a:t>
            </a:r>
            <a:r>
              <a:rPr lang="zh-TW" altLang="en-US" sz="2200" dirty="0"/>
              <a:t>、</a:t>
            </a:r>
            <a:r>
              <a:rPr lang="en-US" altLang="zh-TW" sz="2200" dirty="0"/>
              <a:t>(9)wall</a:t>
            </a:r>
            <a:r>
              <a:rPr lang="zh-TW" altLang="en-US" sz="2200" dirty="0"/>
              <a:t> 共</a:t>
            </a:r>
            <a:r>
              <a:rPr lang="en-US" altLang="zh-TW" sz="2200" dirty="0"/>
              <a:t>9</a:t>
            </a:r>
            <a:r>
              <a:rPr lang="zh-TW" altLang="en-US" sz="2200" dirty="0"/>
              <a:t>個。</a:t>
            </a:r>
            <a:endParaRPr lang="en-US" altLang="zh-TW" sz="2200" dirty="0"/>
          </a:p>
          <a:p>
            <a:pPr algn="l"/>
            <a:r>
              <a:rPr lang="zh-TW" altLang="en-US" sz="2200" dirty="0"/>
              <a:t>其中，頭的</a:t>
            </a:r>
            <a:r>
              <a:rPr lang="en-US" altLang="zh-TW" sz="2200" dirty="0"/>
              <a:t>x</a:t>
            </a:r>
            <a:r>
              <a:rPr lang="zh-TW" altLang="en-US" sz="2200" dirty="0"/>
              <a:t>座標、頭的</a:t>
            </a:r>
            <a:r>
              <a:rPr lang="en-US" altLang="zh-TW" sz="2200" dirty="0"/>
              <a:t>y</a:t>
            </a:r>
            <a:r>
              <a:rPr lang="zh-TW" altLang="en-US" sz="2200" dirty="0"/>
              <a:t>座標、食物的</a:t>
            </a:r>
            <a:r>
              <a:rPr lang="en-US" altLang="zh-TW" sz="2200" dirty="0"/>
              <a:t>x</a:t>
            </a:r>
            <a:r>
              <a:rPr lang="zh-TW" altLang="en-US" sz="2200" dirty="0"/>
              <a:t>座標、食物的</a:t>
            </a:r>
            <a:r>
              <a:rPr lang="en-US" altLang="zh-TW" sz="2200" dirty="0"/>
              <a:t>y</a:t>
            </a:r>
            <a:r>
              <a:rPr lang="zh-TW" altLang="en-US" sz="2200" dirty="0"/>
              <a:t>座標，只要從</a:t>
            </a:r>
            <a:r>
              <a:rPr lang="en-US" altLang="zh-TW" sz="2200" dirty="0" err="1"/>
              <a:t>scene_info</a:t>
            </a:r>
            <a:r>
              <a:rPr lang="zh-TW" altLang="en-US" sz="2200" dirty="0"/>
              <a:t>提取即可，其他特徵則要另外算。</a:t>
            </a:r>
            <a:endParaRPr lang="en-US" altLang="zh-TW" sz="2200" dirty="0"/>
          </a:p>
          <a:p>
            <a:pPr algn="l"/>
            <a:endParaRPr lang="en-US" altLang="zh-TW" sz="2200" dirty="0"/>
          </a:p>
          <a:p>
            <a:pPr algn="l"/>
            <a:r>
              <a:rPr lang="en-US" altLang="zh-TW" sz="2200" dirty="0"/>
              <a:t>3.pickle</a:t>
            </a:r>
            <a:r>
              <a:rPr lang="zh-TW" altLang="en-US" sz="2200" dirty="0"/>
              <a:t>檔的蒐集： </a:t>
            </a:r>
            <a:r>
              <a:rPr lang="en-US" altLang="zh-TW" sz="2200" dirty="0"/>
              <a:t>score</a:t>
            </a:r>
            <a:r>
              <a:rPr lang="zh-TW" altLang="en-US" sz="2200" dirty="0"/>
              <a:t> </a:t>
            </a:r>
            <a:r>
              <a:rPr lang="en-US" altLang="zh-TW" sz="2200" dirty="0"/>
              <a:t>&gt;</a:t>
            </a:r>
            <a:r>
              <a:rPr lang="zh-TW" altLang="en-US" sz="2200" dirty="0"/>
              <a:t> </a:t>
            </a:r>
            <a:r>
              <a:rPr lang="en-US" altLang="zh-TW" sz="2200" dirty="0"/>
              <a:t>30</a:t>
            </a:r>
            <a:r>
              <a:rPr lang="zh-TW" altLang="en-US" sz="2200" dirty="0"/>
              <a:t>的</a:t>
            </a:r>
            <a:r>
              <a:rPr lang="en-US" altLang="zh-TW" sz="2200" dirty="0"/>
              <a:t>pickle</a:t>
            </a:r>
            <a:r>
              <a:rPr lang="zh-TW" altLang="en-US" sz="2200" dirty="0"/>
              <a:t>檔</a:t>
            </a:r>
            <a:r>
              <a:rPr lang="en-US" altLang="zh-TW" sz="2200" dirty="0"/>
              <a:t>(150</a:t>
            </a:r>
            <a:r>
              <a:rPr lang="zh-TW" altLang="en-US" sz="2200" dirty="0"/>
              <a:t>筆</a:t>
            </a:r>
            <a:r>
              <a:rPr lang="en-US" altLang="zh-TW" sz="2200" dirty="0"/>
              <a:t>)</a:t>
            </a:r>
            <a:r>
              <a:rPr lang="zh-TW" altLang="en-US" sz="2200" dirty="0"/>
              <a:t>。</a:t>
            </a:r>
            <a:endParaRPr lang="en-US" altLang="zh-TW" sz="2200" dirty="0">
              <a:latin typeface="Calibri (本文)"/>
            </a:endParaRPr>
          </a:p>
          <a:p>
            <a:pPr algn="l"/>
            <a:endParaRPr lang="en-US" altLang="zh-TW" sz="2200" dirty="0">
              <a:latin typeface="Calibri (本文)"/>
            </a:endParaRPr>
          </a:p>
          <a:p>
            <a:endParaRPr lang="zh-TW" altLang="en-US" dirty="0"/>
          </a:p>
        </p:txBody>
      </p:sp>
      <p:sp>
        <p:nvSpPr>
          <p:cNvPr id="4" name="標題 1">
            <a:extLst>
              <a:ext uri="{FF2B5EF4-FFF2-40B4-BE49-F238E27FC236}">
                <a16:creationId xmlns:a16="http://schemas.microsoft.com/office/drawing/2014/main" id="{81A681AB-B194-4413-B66D-339D24867520}"/>
              </a:ext>
            </a:extLst>
          </p:cNvPr>
          <p:cNvSpPr>
            <a:spLocks noGrp="1"/>
          </p:cNvSpPr>
          <p:nvPr>
            <p:ph type="ctrTitle"/>
          </p:nvPr>
        </p:nvSpPr>
        <p:spPr>
          <a:xfrm>
            <a:off x="1524000" y="-856158"/>
            <a:ext cx="9144000" cy="2387600"/>
          </a:xfrm>
        </p:spPr>
        <p:txBody>
          <a:bodyPr/>
          <a:lstStyle/>
          <a:p>
            <a:r>
              <a:rPr lang="en-US" altLang="zh-TW" dirty="0"/>
              <a:t>METHOD</a:t>
            </a:r>
            <a:endParaRPr lang="zh-TW" altLang="en-US" dirty="0"/>
          </a:p>
        </p:txBody>
      </p:sp>
    </p:spTree>
    <p:extLst>
      <p:ext uri="{BB962C8B-B14F-4D97-AF65-F5344CB8AC3E}">
        <p14:creationId xmlns:p14="http://schemas.microsoft.com/office/powerpoint/2010/main" val="82032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9EED3B6-82BD-4D4E-9017-A50FF976AE58}"/>
              </a:ext>
            </a:extLst>
          </p:cNvPr>
          <p:cNvSpPr>
            <a:spLocks noGrp="1"/>
          </p:cNvSpPr>
          <p:nvPr>
            <p:ph type="subTitle" idx="1"/>
          </p:nvPr>
        </p:nvSpPr>
        <p:spPr>
          <a:xfrm>
            <a:off x="1524000" y="1531441"/>
            <a:ext cx="9144000" cy="5055971"/>
          </a:xfrm>
        </p:spPr>
        <p:txBody>
          <a:bodyPr>
            <a:normAutofit lnSpcReduction="10000"/>
          </a:bodyPr>
          <a:lstStyle/>
          <a:p>
            <a:pPr algn="l"/>
            <a:r>
              <a:rPr lang="en-US" altLang="zh-TW" sz="2400" dirty="0">
                <a:latin typeface="Calibri (本文)"/>
              </a:rPr>
              <a:t>4.</a:t>
            </a:r>
            <a:r>
              <a:rPr lang="zh-TW" altLang="en-US" sz="2400" dirty="0">
                <a:latin typeface="Calibri (本文)"/>
              </a:rPr>
              <a:t>機器學習模型：</a:t>
            </a:r>
            <a:endParaRPr lang="en-US" altLang="zh-TW" sz="2400" dirty="0">
              <a:latin typeface="Calibri (本文)"/>
            </a:endParaRPr>
          </a:p>
          <a:p>
            <a:pPr algn="l"/>
            <a:r>
              <a:rPr lang="en-US" altLang="zh-TW" dirty="0">
                <a:solidFill>
                  <a:srgbClr val="000000"/>
                </a:solidFill>
                <a:latin typeface="Calibri (本文)"/>
              </a:rPr>
              <a:t>(1)</a:t>
            </a:r>
            <a:r>
              <a:rPr lang="en-US" altLang="zh-TW" dirty="0" err="1">
                <a:solidFill>
                  <a:srgbClr val="000000"/>
                </a:solidFill>
                <a:latin typeface="Calibri (本文)"/>
              </a:rPr>
              <a:t>Knn</a:t>
            </a:r>
            <a:endParaRPr lang="en-US" altLang="zh-TW" dirty="0">
              <a:solidFill>
                <a:srgbClr val="000000"/>
              </a:solidFill>
              <a:latin typeface="Calibri (本文)"/>
            </a:endParaRPr>
          </a:p>
          <a:p>
            <a:pPr algn="l"/>
            <a:r>
              <a:rPr lang="zh-TW" altLang="en-US" dirty="0">
                <a:solidFill>
                  <a:srgbClr val="000000"/>
                </a:solidFill>
                <a:effectLst/>
                <a:latin typeface="Calibri (本文)"/>
              </a:rPr>
              <a:t>在</a:t>
            </a:r>
            <a:r>
              <a:rPr lang="en-US" altLang="zh-TW" dirty="0" err="1">
                <a:solidFill>
                  <a:srgbClr val="000000"/>
                </a:solidFill>
                <a:effectLst/>
                <a:latin typeface="Calibri (本文)"/>
              </a:rPr>
              <a:t>knn</a:t>
            </a:r>
            <a:r>
              <a:rPr lang="zh-TW" altLang="en-US" dirty="0">
                <a:solidFill>
                  <a:srgbClr val="000000"/>
                </a:solidFill>
                <a:effectLst/>
                <a:latin typeface="Calibri (本文)"/>
              </a:rPr>
              <a:t>分類中，輸出是一個分類族群。一個物件的分類是由其鄰居的「多數表決」決定的，</a:t>
            </a:r>
            <a:r>
              <a:rPr lang="en-US" altLang="zh-TW" dirty="0">
                <a:solidFill>
                  <a:srgbClr val="000000"/>
                </a:solidFill>
                <a:effectLst/>
                <a:latin typeface="Calibri (本文)"/>
              </a:rPr>
              <a:t>k</a:t>
            </a:r>
            <a:r>
              <a:rPr lang="zh-TW" altLang="en-US" dirty="0">
                <a:solidFill>
                  <a:srgbClr val="000000"/>
                </a:solidFill>
                <a:effectLst/>
                <a:latin typeface="Calibri (本文)"/>
              </a:rPr>
              <a:t>個最近鄰居</a:t>
            </a:r>
            <a:r>
              <a:rPr lang="en-US" altLang="zh-TW" dirty="0">
                <a:solidFill>
                  <a:srgbClr val="000000"/>
                </a:solidFill>
                <a:effectLst/>
                <a:latin typeface="Calibri (本文)"/>
              </a:rPr>
              <a:t>(k</a:t>
            </a:r>
            <a:r>
              <a:rPr lang="zh-TW" altLang="en-US" dirty="0">
                <a:solidFill>
                  <a:srgbClr val="000000"/>
                </a:solidFill>
                <a:effectLst/>
                <a:latin typeface="Calibri (本文)"/>
              </a:rPr>
              <a:t>為正整數，通常較小</a:t>
            </a:r>
            <a:r>
              <a:rPr lang="en-US" altLang="zh-TW" dirty="0">
                <a:solidFill>
                  <a:srgbClr val="000000"/>
                </a:solidFill>
                <a:effectLst/>
                <a:latin typeface="Calibri (本文)"/>
              </a:rPr>
              <a:t>)</a:t>
            </a:r>
            <a:r>
              <a:rPr lang="zh-TW" altLang="en-US" dirty="0">
                <a:solidFill>
                  <a:srgbClr val="000000"/>
                </a:solidFill>
                <a:effectLst/>
                <a:latin typeface="Calibri (本文)"/>
              </a:rPr>
              <a:t>中最常見的分類決定了賦予該物件的類別。</a:t>
            </a:r>
            <a:r>
              <a:rPr lang="en-US" altLang="zh-TW" dirty="0">
                <a:solidFill>
                  <a:srgbClr val="000000"/>
                </a:solidFill>
                <a:effectLst/>
                <a:latin typeface="Calibri (本文)"/>
              </a:rPr>
              <a:t>Ex</a:t>
            </a:r>
            <a:r>
              <a:rPr lang="zh-TW" altLang="en-US" dirty="0">
                <a:solidFill>
                  <a:srgbClr val="000000"/>
                </a:solidFill>
                <a:effectLst/>
                <a:latin typeface="Calibri (本文)"/>
              </a:rPr>
              <a:t>：</a:t>
            </a:r>
            <a:r>
              <a:rPr lang="en-US" altLang="zh-TW" dirty="0">
                <a:solidFill>
                  <a:srgbClr val="000000"/>
                </a:solidFill>
                <a:effectLst/>
                <a:latin typeface="Calibri (本文)"/>
              </a:rPr>
              <a:t>k=5</a:t>
            </a:r>
            <a:r>
              <a:rPr lang="zh-TW" altLang="en-US" dirty="0">
                <a:solidFill>
                  <a:srgbClr val="000000"/>
                </a:solidFill>
                <a:effectLst/>
                <a:latin typeface="Calibri (本文)"/>
              </a:rPr>
              <a:t>，該物件的類別由五個節點賦予。</a:t>
            </a:r>
            <a:endParaRPr lang="en-US" altLang="zh-TW" dirty="0">
              <a:solidFill>
                <a:srgbClr val="000000"/>
              </a:solidFill>
              <a:effectLst/>
              <a:latin typeface="Calibri (本文)"/>
            </a:endParaRPr>
          </a:p>
          <a:p>
            <a:pPr algn="l"/>
            <a:endParaRPr lang="en-US" altLang="zh-TW" dirty="0">
              <a:solidFill>
                <a:srgbClr val="000000"/>
              </a:solidFill>
              <a:effectLst/>
              <a:latin typeface="Calibri (本文)"/>
            </a:endParaRPr>
          </a:p>
          <a:p>
            <a:pPr algn="l"/>
            <a:r>
              <a:rPr lang="en-US" altLang="zh-TW" dirty="0">
                <a:solidFill>
                  <a:srgbClr val="000000"/>
                </a:solidFill>
                <a:effectLst/>
                <a:latin typeface="Calibri (本文)"/>
              </a:rPr>
              <a:t>(2)Extra Tree</a:t>
            </a:r>
          </a:p>
          <a:p>
            <a:pPr algn="l" fontAlgn="base"/>
            <a:r>
              <a:rPr lang="en-US" altLang="zh-TW" b="0" i="0" dirty="0">
                <a:solidFill>
                  <a:srgbClr val="000000"/>
                </a:solidFill>
                <a:effectLst/>
                <a:latin typeface="Open Sans" panose="020B0604020202020204" pitchFamily="34" charset="0"/>
              </a:rPr>
              <a:t>extra trees</a:t>
            </a:r>
            <a:r>
              <a:rPr lang="zh-TW" altLang="en-US" b="0" i="0" dirty="0">
                <a:solidFill>
                  <a:srgbClr val="000000"/>
                </a:solidFill>
                <a:effectLst/>
                <a:latin typeface="Open Sans" panose="020B0604020202020204" pitchFamily="34" charset="0"/>
              </a:rPr>
              <a:t>對於每個決策樹的訓練集，不採用隨機採樣，即每個決策樹採用原始訓練集，且會隨機的選擇一個特徵值來劃分決策樹。</a:t>
            </a:r>
          </a:p>
          <a:p>
            <a:pPr algn="l" fontAlgn="base"/>
            <a:r>
              <a:rPr lang="zh-TW" altLang="en-US" b="0" i="0" dirty="0">
                <a:solidFill>
                  <a:srgbClr val="000000"/>
                </a:solidFill>
                <a:effectLst/>
                <a:latin typeface="Open Sans" panose="020B0604020202020204" pitchFamily="34" charset="0"/>
              </a:rPr>
              <a:t>由於隨機選擇了特徵值的劃分點位，而不是最優點位，這樣會導致生成的決策樹的規模一般會較大。也就是說，模型的方差較少，但是偏倚較大。</a:t>
            </a:r>
            <a:br>
              <a:rPr lang="zh-TW" altLang="en-US" dirty="0"/>
            </a:br>
            <a:endParaRPr lang="en-US" altLang="zh-TW" dirty="0">
              <a:solidFill>
                <a:srgbClr val="000000"/>
              </a:solidFill>
              <a:effectLst/>
              <a:latin typeface="Calibri (本文)"/>
            </a:endParaRPr>
          </a:p>
          <a:p>
            <a:endParaRPr lang="zh-TW" altLang="en-US" dirty="0"/>
          </a:p>
        </p:txBody>
      </p:sp>
      <p:sp>
        <p:nvSpPr>
          <p:cNvPr id="4" name="標題 1">
            <a:extLst>
              <a:ext uri="{FF2B5EF4-FFF2-40B4-BE49-F238E27FC236}">
                <a16:creationId xmlns:a16="http://schemas.microsoft.com/office/drawing/2014/main" id="{81A681AB-B194-4413-B66D-339D24867520}"/>
              </a:ext>
            </a:extLst>
          </p:cNvPr>
          <p:cNvSpPr>
            <a:spLocks noGrp="1"/>
          </p:cNvSpPr>
          <p:nvPr>
            <p:ph type="ctrTitle"/>
          </p:nvPr>
        </p:nvSpPr>
        <p:spPr>
          <a:xfrm>
            <a:off x="1524000" y="-856158"/>
            <a:ext cx="9144000" cy="2387600"/>
          </a:xfrm>
        </p:spPr>
        <p:txBody>
          <a:bodyPr/>
          <a:lstStyle/>
          <a:p>
            <a:r>
              <a:rPr lang="en-US" altLang="zh-TW" dirty="0"/>
              <a:t>METHOD</a:t>
            </a:r>
            <a:endParaRPr lang="zh-TW" altLang="en-US" dirty="0"/>
          </a:p>
        </p:txBody>
      </p:sp>
    </p:spTree>
    <p:extLst>
      <p:ext uri="{BB962C8B-B14F-4D97-AF65-F5344CB8AC3E}">
        <p14:creationId xmlns:p14="http://schemas.microsoft.com/office/powerpoint/2010/main" val="20106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9EED3B6-82BD-4D4E-9017-A50FF976AE58}"/>
              </a:ext>
            </a:extLst>
          </p:cNvPr>
          <p:cNvSpPr>
            <a:spLocks noGrp="1"/>
          </p:cNvSpPr>
          <p:nvPr>
            <p:ph type="subTitle" idx="1"/>
          </p:nvPr>
        </p:nvSpPr>
        <p:spPr>
          <a:xfrm>
            <a:off x="1524000" y="1531441"/>
            <a:ext cx="9144000" cy="5055971"/>
          </a:xfrm>
        </p:spPr>
        <p:txBody>
          <a:bodyPr>
            <a:normAutofit lnSpcReduction="10000"/>
          </a:bodyPr>
          <a:lstStyle/>
          <a:p>
            <a:pPr algn="l"/>
            <a:r>
              <a:rPr lang="en-US" altLang="zh-TW" dirty="0">
                <a:latin typeface="Calibri (本文)"/>
              </a:rPr>
              <a:t>(3)</a:t>
            </a:r>
            <a:r>
              <a:rPr lang="zh-TW" altLang="en-US" b="0" i="0" u="none" strike="noStrike" dirty="0">
                <a:solidFill>
                  <a:srgbClr val="0645AD"/>
                </a:solidFill>
                <a:effectLst/>
                <a:latin typeface="Arial" panose="020B0604020202020204" pitchFamily="34" charset="0"/>
              </a:rPr>
              <a:t> </a:t>
            </a:r>
            <a:r>
              <a:rPr lang="en-US" altLang="zh-TW" b="0" i="0" u="none" strike="noStrike" dirty="0">
                <a:effectLst/>
                <a:latin typeface="Arial" panose="020B0604020202020204" pitchFamily="34" charset="0"/>
              </a:rPr>
              <a:t>Decision Tree</a:t>
            </a:r>
          </a:p>
          <a:p>
            <a:pPr algn="l"/>
            <a:r>
              <a:rPr lang="en-US" altLang="zh-TW" dirty="0">
                <a:solidFill>
                  <a:srgbClr val="202122"/>
                </a:solidFill>
                <a:latin typeface="Arial" panose="020B0604020202020204" pitchFamily="34" charset="0"/>
              </a:rPr>
              <a:t>Decision tree</a:t>
            </a:r>
            <a:r>
              <a:rPr lang="zh-TW" altLang="en-US" b="0" i="0" dirty="0">
                <a:solidFill>
                  <a:srgbClr val="202122"/>
                </a:solidFill>
                <a:effectLst/>
                <a:latin typeface="Arial" panose="020B0604020202020204" pitchFamily="34" charset="0"/>
              </a:rPr>
              <a:t>是一個預測模型，他代表的是對象屬性與對象值之間的一種映射關係。樹中每個節點表示某個對象，而每個分叉路徑則代表某個可能的屬性值，而每個葉節點則對應從根節點到該葉節點所經歷的路徑所表示的對象的值。決策樹僅有單一輸出，若欲有複數輸出，可以建立獨立的決策樹以處理不同輸出。 </a:t>
            </a:r>
            <a:r>
              <a:rPr lang="zh-TW" altLang="en-US" b="0" i="0" u="none" strike="noStrike" dirty="0">
                <a:solidFill>
                  <a:srgbClr val="0645AD"/>
                </a:solidFill>
                <a:effectLst/>
                <a:latin typeface="Arial" panose="020B0604020202020204" pitchFamily="34" charset="0"/>
              </a:rPr>
              <a:t> </a:t>
            </a:r>
            <a:endParaRPr lang="en-US" altLang="zh-TW" b="0" i="0" u="none" strike="noStrike" dirty="0">
              <a:solidFill>
                <a:srgbClr val="0645AD"/>
              </a:solidFill>
              <a:effectLst/>
              <a:latin typeface="Arial" panose="020B0604020202020204" pitchFamily="34" charset="0"/>
            </a:endParaRPr>
          </a:p>
          <a:p>
            <a:pPr algn="l"/>
            <a:endParaRPr lang="en-US" altLang="zh-TW" b="0" i="0" u="none" strike="noStrike" dirty="0">
              <a:solidFill>
                <a:srgbClr val="0645AD"/>
              </a:solidFill>
              <a:effectLst/>
              <a:latin typeface="Arial" panose="020B0604020202020204" pitchFamily="34" charset="0"/>
            </a:endParaRPr>
          </a:p>
          <a:p>
            <a:pPr algn="l"/>
            <a:r>
              <a:rPr lang="en-US" altLang="zh-TW" dirty="0">
                <a:latin typeface="Calibri (本文)"/>
              </a:rPr>
              <a:t>(4)</a:t>
            </a:r>
            <a:r>
              <a:rPr lang="en-US" altLang="zh-TW" b="0" i="0" dirty="0">
                <a:solidFill>
                  <a:srgbClr val="202122"/>
                </a:solidFill>
                <a:effectLst/>
                <a:latin typeface="Arial" panose="020B0604020202020204" pitchFamily="34" charset="0"/>
              </a:rPr>
              <a:t> Multilayer Perceptron</a:t>
            </a:r>
            <a:r>
              <a:rPr lang="zh-TW" altLang="en-US" b="0" i="0" dirty="0">
                <a:solidFill>
                  <a:srgbClr val="202122"/>
                </a:solidFill>
                <a:effectLst/>
                <a:latin typeface="Arial" panose="020B0604020202020204" pitchFamily="34" charset="0"/>
              </a:rPr>
              <a:t> </a:t>
            </a:r>
            <a:r>
              <a:rPr lang="en-US" altLang="zh-TW" dirty="0">
                <a:solidFill>
                  <a:srgbClr val="202122"/>
                </a:solidFill>
                <a:latin typeface="Arial" panose="020B0604020202020204" pitchFamily="34" charset="0"/>
              </a:rPr>
              <a:t>(</a:t>
            </a:r>
            <a:r>
              <a:rPr lang="en-US" altLang="zh-TW" b="0" i="0" dirty="0">
                <a:solidFill>
                  <a:srgbClr val="202122"/>
                </a:solidFill>
                <a:effectLst/>
                <a:latin typeface="Arial" panose="020B0604020202020204" pitchFamily="34" charset="0"/>
              </a:rPr>
              <a:t>MLP)</a:t>
            </a:r>
            <a:endParaRPr lang="en-US" altLang="zh-TW" dirty="0">
              <a:latin typeface="Calibri (本文)"/>
            </a:endParaRPr>
          </a:p>
          <a:p>
            <a:pPr algn="l"/>
            <a:r>
              <a:rPr lang="en-US" altLang="zh-TW" b="0" i="0" dirty="0">
                <a:solidFill>
                  <a:srgbClr val="202122"/>
                </a:solidFill>
                <a:effectLst/>
                <a:latin typeface="Arial" panose="020B0604020202020204" pitchFamily="34" charset="0"/>
              </a:rPr>
              <a:t>MLP</a:t>
            </a:r>
            <a:r>
              <a:rPr lang="zh-TW" altLang="en-US" b="0" i="0" dirty="0">
                <a:solidFill>
                  <a:srgbClr val="202122"/>
                </a:solidFill>
                <a:effectLst/>
                <a:latin typeface="Arial" panose="020B0604020202020204" pitchFamily="34" charset="0"/>
              </a:rPr>
              <a:t> </a:t>
            </a:r>
            <a:r>
              <a:rPr lang="en-US" altLang="zh-TW" b="0" i="0" dirty="0">
                <a:solidFill>
                  <a:srgbClr val="202122"/>
                </a:solidFill>
                <a:effectLst/>
                <a:latin typeface="Arial" panose="020B0604020202020204" pitchFamily="34" charset="0"/>
              </a:rPr>
              <a:t>Classifier</a:t>
            </a:r>
            <a:r>
              <a:rPr lang="zh-TW" altLang="en-US" b="0" i="0" dirty="0">
                <a:solidFill>
                  <a:srgbClr val="202122"/>
                </a:solidFill>
                <a:effectLst/>
                <a:latin typeface="Arial" panose="020B0604020202020204" pitchFamily="34" charset="0"/>
              </a:rPr>
              <a:t>是遵循人類神經系統原理，學習並進行數據預測。它首先學習，然後使用權重存儲數據，並使用算法來調整權重並減少訓練過程中的偏差，即實際值和預測值之間的誤差</a:t>
            </a:r>
            <a:r>
              <a:rPr lang="zh-TW" altLang="en-US" dirty="0"/>
              <a:t>。</a:t>
            </a:r>
            <a:endParaRPr lang="en-US" altLang="zh-TW" dirty="0"/>
          </a:p>
          <a:p>
            <a:pPr algn="l"/>
            <a:endParaRPr lang="en-US" altLang="zh-TW" sz="2400" dirty="0">
              <a:solidFill>
                <a:srgbClr val="000000"/>
              </a:solidFill>
              <a:effectLst/>
              <a:latin typeface="Calibri (本文)"/>
            </a:endParaRPr>
          </a:p>
          <a:p>
            <a:pPr algn="l"/>
            <a:r>
              <a:rPr lang="zh-TW" altLang="en-US" sz="2400" b="1" dirty="0">
                <a:solidFill>
                  <a:srgbClr val="C00000"/>
                </a:solidFill>
                <a:latin typeface="標楷體" panose="03000509000000000000" pitchFamily="65" charset="-120"/>
                <a:ea typeface="標楷體" panose="03000509000000000000" pitchFamily="65" charset="-120"/>
              </a:rPr>
              <a:t>由於</a:t>
            </a:r>
            <a:r>
              <a:rPr lang="en-US" altLang="zh-TW" sz="2400" b="1" dirty="0">
                <a:solidFill>
                  <a:srgbClr val="C00000"/>
                </a:solidFill>
                <a:latin typeface="標楷體" panose="03000509000000000000" pitchFamily="65" charset="-120"/>
                <a:ea typeface="標楷體" panose="03000509000000000000" pitchFamily="65" charset="-120"/>
              </a:rPr>
              <a:t>MLP Classifier</a:t>
            </a:r>
            <a:r>
              <a:rPr lang="zh-TW" altLang="en-US" b="1" dirty="0">
                <a:solidFill>
                  <a:srgbClr val="C00000"/>
                </a:solidFill>
                <a:latin typeface="標楷體" panose="03000509000000000000" pitchFamily="65" charset="-120"/>
                <a:ea typeface="標楷體" panose="03000509000000000000" pitchFamily="65" charset="-120"/>
              </a:rPr>
              <a:t>運</a:t>
            </a:r>
            <a:r>
              <a:rPr lang="zh-TW" altLang="en-US" sz="2400" b="1" dirty="0">
                <a:solidFill>
                  <a:srgbClr val="C00000"/>
                </a:solidFill>
                <a:latin typeface="標楷體" panose="03000509000000000000" pitchFamily="65" charset="-120"/>
                <a:ea typeface="標楷體" panose="03000509000000000000" pitchFamily="65" charset="-120"/>
              </a:rPr>
              <a:t>用算法來</a:t>
            </a:r>
            <a:r>
              <a:rPr lang="zh-TW" altLang="en-US" b="1" dirty="0">
                <a:solidFill>
                  <a:srgbClr val="C00000"/>
                </a:solidFill>
                <a:latin typeface="標楷體" panose="03000509000000000000" pitchFamily="65" charset="-120"/>
                <a:ea typeface="標楷體" panose="03000509000000000000" pitchFamily="65" charset="-120"/>
              </a:rPr>
              <a:t>減少實際值與預測值的偏差</a:t>
            </a:r>
            <a:r>
              <a:rPr lang="zh-TW" altLang="en-US" sz="2400" b="1" dirty="0">
                <a:solidFill>
                  <a:srgbClr val="C00000"/>
                </a:solidFill>
                <a:latin typeface="標楷體" panose="03000509000000000000" pitchFamily="65" charset="-120"/>
                <a:ea typeface="標楷體" panose="03000509000000000000" pitchFamily="65" charset="-120"/>
              </a:rPr>
              <a:t>，因此選用</a:t>
            </a:r>
            <a:r>
              <a:rPr lang="en-US" altLang="zh-TW" sz="2400" b="1" dirty="0">
                <a:solidFill>
                  <a:srgbClr val="C00000"/>
                </a:solidFill>
                <a:latin typeface="標楷體" panose="03000509000000000000" pitchFamily="65" charset="-120"/>
                <a:ea typeface="標楷體" panose="03000509000000000000" pitchFamily="65" charset="-120"/>
              </a:rPr>
              <a:t>MLP Classifier</a:t>
            </a:r>
            <a:r>
              <a:rPr lang="zh-TW" altLang="en-US" sz="2400" b="1" dirty="0">
                <a:solidFill>
                  <a:srgbClr val="C00000"/>
                </a:solidFill>
                <a:latin typeface="標楷體" panose="03000509000000000000" pitchFamily="65" charset="-120"/>
                <a:ea typeface="標楷體" panose="03000509000000000000" pitchFamily="65" charset="-120"/>
              </a:rPr>
              <a:t>訓練。</a:t>
            </a:r>
            <a:endParaRPr lang="en-US" altLang="zh-TW" dirty="0">
              <a:latin typeface="Calibri (本文)"/>
            </a:endParaRPr>
          </a:p>
          <a:p>
            <a:endParaRPr lang="zh-TW" altLang="en-US" dirty="0"/>
          </a:p>
        </p:txBody>
      </p:sp>
      <p:sp>
        <p:nvSpPr>
          <p:cNvPr id="4" name="標題 1">
            <a:extLst>
              <a:ext uri="{FF2B5EF4-FFF2-40B4-BE49-F238E27FC236}">
                <a16:creationId xmlns:a16="http://schemas.microsoft.com/office/drawing/2014/main" id="{81A681AB-B194-4413-B66D-339D24867520}"/>
              </a:ext>
            </a:extLst>
          </p:cNvPr>
          <p:cNvSpPr>
            <a:spLocks noGrp="1"/>
          </p:cNvSpPr>
          <p:nvPr>
            <p:ph type="ctrTitle"/>
          </p:nvPr>
        </p:nvSpPr>
        <p:spPr>
          <a:xfrm>
            <a:off x="1524000" y="-856158"/>
            <a:ext cx="9144000" cy="2387600"/>
          </a:xfrm>
        </p:spPr>
        <p:txBody>
          <a:bodyPr/>
          <a:lstStyle/>
          <a:p>
            <a:r>
              <a:rPr lang="en-US" altLang="zh-TW" dirty="0"/>
              <a:t>METHOD</a:t>
            </a:r>
            <a:endParaRPr lang="zh-TW" altLang="en-US" dirty="0"/>
          </a:p>
        </p:txBody>
      </p:sp>
    </p:spTree>
    <p:extLst>
      <p:ext uri="{BB962C8B-B14F-4D97-AF65-F5344CB8AC3E}">
        <p14:creationId xmlns:p14="http://schemas.microsoft.com/office/powerpoint/2010/main" val="240785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58E0C0-47E6-4155-B9B6-2398731576AC}"/>
              </a:ext>
            </a:extLst>
          </p:cNvPr>
          <p:cNvSpPr>
            <a:spLocks noGrp="1"/>
          </p:cNvSpPr>
          <p:nvPr>
            <p:ph type="title"/>
          </p:nvPr>
        </p:nvSpPr>
        <p:spPr>
          <a:xfrm>
            <a:off x="716902" y="1079687"/>
            <a:ext cx="10515600" cy="1325563"/>
          </a:xfrm>
        </p:spPr>
        <p:txBody>
          <a:bodyPr/>
          <a:lstStyle/>
          <a:p>
            <a:r>
              <a:rPr lang="en-US" altLang="zh-TW" sz="3000" dirty="0">
                <a:latin typeface="Calibri (本文)"/>
                <a:ea typeface="+mn-ea"/>
              </a:rPr>
              <a:t>MLP</a:t>
            </a:r>
            <a:r>
              <a:rPr lang="zh-TW" altLang="en-US" sz="3000" dirty="0">
                <a:latin typeface="Calibri (本文)"/>
                <a:ea typeface="+mn-ea"/>
              </a:rPr>
              <a:t>每局跑</a:t>
            </a:r>
            <a:r>
              <a:rPr lang="en-US" altLang="zh-TW" sz="3000" dirty="0">
                <a:latin typeface="Calibri (本文)"/>
                <a:ea typeface="+mn-ea"/>
              </a:rPr>
              <a:t>5</a:t>
            </a:r>
            <a:r>
              <a:rPr lang="zh-TW" altLang="en-US" sz="3000" dirty="0">
                <a:latin typeface="Calibri (本文)"/>
                <a:ea typeface="+mn-ea"/>
              </a:rPr>
              <a:t>次，共</a:t>
            </a:r>
            <a:r>
              <a:rPr lang="en-US" altLang="zh-TW" sz="3000" dirty="0">
                <a:latin typeface="Calibri (本文)"/>
                <a:ea typeface="+mn-ea"/>
              </a:rPr>
              <a:t>5</a:t>
            </a:r>
            <a:r>
              <a:rPr lang="zh-TW" altLang="en-US" sz="3000" dirty="0">
                <a:latin typeface="Calibri (本文)"/>
                <a:ea typeface="+mn-ea"/>
              </a:rPr>
              <a:t>局的結果</a:t>
            </a:r>
            <a:br>
              <a:rPr lang="en-US" altLang="zh-TW" sz="4400" dirty="0"/>
            </a:br>
            <a:endParaRPr lang="zh-TW" altLang="en-US" dirty="0"/>
          </a:p>
        </p:txBody>
      </p:sp>
      <p:sp>
        <p:nvSpPr>
          <p:cNvPr id="15" name="標題 1">
            <a:extLst>
              <a:ext uri="{FF2B5EF4-FFF2-40B4-BE49-F238E27FC236}">
                <a16:creationId xmlns:a16="http://schemas.microsoft.com/office/drawing/2014/main" id="{35433B17-573A-474E-BEA2-7166032F5899}"/>
              </a:ext>
            </a:extLst>
          </p:cNvPr>
          <p:cNvSpPr txBox="1">
            <a:spLocks/>
          </p:cNvSpPr>
          <p:nvPr/>
        </p:nvSpPr>
        <p:spPr>
          <a:xfrm>
            <a:off x="1524000" y="200439"/>
            <a:ext cx="9144000" cy="1028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6000" dirty="0">
                <a:latin typeface="Calibri" panose="020F0502020204030204" pitchFamily="34" charset="0"/>
                <a:cs typeface="Calibri" panose="020F0502020204030204" pitchFamily="34" charset="0"/>
              </a:rPr>
              <a:t>RESULT</a:t>
            </a:r>
            <a:endParaRPr lang="zh-TW" altLang="en-US" sz="6000" dirty="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4EC6C1FA-3465-4661-BCF0-18D3D6820036}"/>
              </a:ext>
            </a:extLst>
          </p:cNvPr>
          <p:cNvPicPr>
            <a:picLocks noChangeAspect="1"/>
          </p:cNvPicPr>
          <p:nvPr/>
        </p:nvPicPr>
        <p:blipFill rotWithShape="1">
          <a:blip r:embed="rId2"/>
          <a:srcRect l="7244" t="59861" r="87500" b="31111"/>
          <a:stretch/>
        </p:blipFill>
        <p:spPr>
          <a:xfrm>
            <a:off x="345470" y="2405248"/>
            <a:ext cx="1853207" cy="3771713"/>
          </a:xfrm>
          <a:prstGeom prst="rect">
            <a:avLst/>
          </a:prstGeom>
        </p:spPr>
      </p:pic>
      <p:pic>
        <p:nvPicPr>
          <p:cNvPr id="12" name="圖片 11">
            <a:extLst>
              <a:ext uri="{FF2B5EF4-FFF2-40B4-BE49-F238E27FC236}">
                <a16:creationId xmlns:a16="http://schemas.microsoft.com/office/drawing/2014/main" id="{2744B03B-B1C8-42A1-842A-0375B7F60DEF}"/>
              </a:ext>
            </a:extLst>
          </p:cNvPr>
          <p:cNvPicPr>
            <a:picLocks noChangeAspect="1"/>
          </p:cNvPicPr>
          <p:nvPr/>
        </p:nvPicPr>
        <p:blipFill rotWithShape="1">
          <a:blip r:embed="rId3"/>
          <a:srcRect l="7099" t="59861" r="87500" b="31002"/>
          <a:stretch/>
        </p:blipFill>
        <p:spPr>
          <a:xfrm>
            <a:off x="2722676" y="2405248"/>
            <a:ext cx="1853207" cy="3771713"/>
          </a:xfrm>
          <a:prstGeom prst="rect">
            <a:avLst/>
          </a:prstGeom>
        </p:spPr>
      </p:pic>
      <p:pic>
        <p:nvPicPr>
          <p:cNvPr id="16" name="圖片 15">
            <a:extLst>
              <a:ext uri="{FF2B5EF4-FFF2-40B4-BE49-F238E27FC236}">
                <a16:creationId xmlns:a16="http://schemas.microsoft.com/office/drawing/2014/main" id="{30E9FF7F-3A5D-421D-91DD-7D4CA2A886C0}"/>
              </a:ext>
            </a:extLst>
          </p:cNvPr>
          <p:cNvPicPr>
            <a:picLocks noChangeAspect="1"/>
          </p:cNvPicPr>
          <p:nvPr/>
        </p:nvPicPr>
        <p:blipFill rotWithShape="1">
          <a:blip r:embed="rId4"/>
          <a:srcRect l="7111" t="59674" r="87831" b="30802"/>
          <a:stretch/>
        </p:blipFill>
        <p:spPr>
          <a:xfrm>
            <a:off x="5125059" y="2405248"/>
            <a:ext cx="1941881" cy="3771713"/>
          </a:xfrm>
          <a:prstGeom prst="rect">
            <a:avLst/>
          </a:prstGeom>
        </p:spPr>
      </p:pic>
      <p:pic>
        <p:nvPicPr>
          <p:cNvPr id="18" name="圖片 17">
            <a:extLst>
              <a:ext uri="{FF2B5EF4-FFF2-40B4-BE49-F238E27FC236}">
                <a16:creationId xmlns:a16="http://schemas.microsoft.com/office/drawing/2014/main" id="{82B31F42-C12D-46FF-B148-170838E426BA}"/>
              </a:ext>
            </a:extLst>
          </p:cNvPr>
          <p:cNvPicPr>
            <a:picLocks noChangeAspect="1"/>
          </p:cNvPicPr>
          <p:nvPr/>
        </p:nvPicPr>
        <p:blipFill rotWithShape="1">
          <a:blip r:embed="rId5"/>
          <a:srcRect l="6735" t="59760" r="87500" b="30935"/>
          <a:stretch/>
        </p:blipFill>
        <p:spPr>
          <a:xfrm>
            <a:off x="10068295" y="2405248"/>
            <a:ext cx="1941882" cy="3771714"/>
          </a:xfrm>
          <a:prstGeom prst="rect">
            <a:avLst/>
          </a:prstGeom>
        </p:spPr>
      </p:pic>
      <p:pic>
        <p:nvPicPr>
          <p:cNvPr id="19" name="圖片 18">
            <a:extLst>
              <a:ext uri="{FF2B5EF4-FFF2-40B4-BE49-F238E27FC236}">
                <a16:creationId xmlns:a16="http://schemas.microsoft.com/office/drawing/2014/main" id="{5F6B0A38-4307-4091-8891-D357993302DD}"/>
              </a:ext>
            </a:extLst>
          </p:cNvPr>
          <p:cNvPicPr>
            <a:picLocks noChangeAspect="1"/>
          </p:cNvPicPr>
          <p:nvPr/>
        </p:nvPicPr>
        <p:blipFill rotWithShape="1">
          <a:blip r:embed="rId5"/>
          <a:srcRect l="6735" t="50459" r="87500" b="40335"/>
          <a:stretch/>
        </p:blipFill>
        <p:spPr>
          <a:xfrm>
            <a:off x="7616116" y="2405248"/>
            <a:ext cx="1941883" cy="3771714"/>
          </a:xfrm>
          <a:prstGeom prst="rect">
            <a:avLst/>
          </a:prstGeom>
        </p:spPr>
      </p:pic>
    </p:spTree>
    <p:extLst>
      <p:ext uri="{BB962C8B-B14F-4D97-AF65-F5344CB8AC3E}">
        <p14:creationId xmlns:p14="http://schemas.microsoft.com/office/powerpoint/2010/main" val="2335915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57DC8-445F-4DBB-B39D-C9CAA8248EBA}"/>
              </a:ext>
            </a:extLst>
          </p:cNvPr>
          <p:cNvSpPr>
            <a:spLocks noGrp="1"/>
          </p:cNvSpPr>
          <p:nvPr>
            <p:ph type="title"/>
          </p:nvPr>
        </p:nvSpPr>
        <p:spPr/>
        <p:txBody>
          <a:bodyPr>
            <a:normAutofit fontScale="90000"/>
          </a:bodyPr>
          <a:lstStyle/>
          <a:p>
            <a:pPr algn="ctr"/>
            <a:r>
              <a:rPr lang="en-US" altLang="zh-TW" sz="6000" dirty="0">
                <a:latin typeface="Calibri" panose="020F0502020204030204" pitchFamily="34" charset="0"/>
                <a:cs typeface="Calibri" panose="020F0502020204030204" pitchFamily="34" charset="0"/>
              </a:rPr>
              <a:t>RESULT</a:t>
            </a:r>
            <a:br>
              <a:rPr lang="zh-TW" altLang="en-US" sz="4400" dirty="0">
                <a:latin typeface="Calibri" panose="020F0502020204030204" pitchFamily="34" charset="0"/>
                <a:cs typeface="Calibri" panose="020F0502020204030204" pitchFamily="34" charset="0"/>
              </a:rPr>
            </a:br>
            <a:endParaRPr lang="zh-TW" altLang="en-US" dirty="0"/>
          </a:p>
        </p:txBody>
      </p:sp>
      <p:graphicFrame>
        <p:nvGraphicFramePr>
          <p:cNvPr id="7" name="表格 7">
            <a:extLst>
              <a:ext uri="{FF2B5EF4-FFF2-40B4-BE49-F238E27FC236}">
                <a16:creationId xmlns:a16="http://schemas.microsoft.com/office/drawing/2014/main" id="{1B3C0C8C-BFFB-4C6E-8048-E84D6FBFEA2D}"/>
              </a:ext>
            </a:extLst>
          </p:cNvPr>
          <p:cNvGraphicFramePr>
            <a:graphicFrameLocks noGrp="1"/>
          </p:cNvGraphicFramePr>
          <p:nvPr>
            <p:ph idx="1"/>
            <p:extLst>
              <p:ext uri="{D42A27DB-BD31-4B8C-83A1-F6EECF244321}">
                <p14:modId xmlns:p14="http://schemas.microsoft.com/office/powerpoint/2010/main" val="1408915013"/>
              </p:ext>
            </p:extLst>
          </p:nvPr>
        </p:nvGraphicFramePr>
        <p:xfrm>
          <a:off x="838200" y="1825624"/>
          <a:ext cx="10515600" cy="2703594"/>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836653694"/>
                    </a:ext>
                  </a:extLst>
                </a:gridCol>
                <a:gridCol w="1752600">
                  <a:extLst>
                    <a:ext uri="{9D8B030D-6E8A-4147-A177-3AD203B41FA5}">
                      <a16:colId xmlns:a16="http://schemas.microsoft.com/office/drawing/2014/main" val="3043716740"/>
                    </a:ext>
                  </a:extLst>
                </a:gridCol>
                <a:gridCol w="1752600">
                  <a:extLst>
                    <a:ext uri="{9D8B030D-6E8A-4147-A177-3AD203B41FA5}">
                      <a16:colId xmlns:a16="http://schemas.microsoft.com/office/drawing/2014/main" val="1354725396"/>
                    </a:ext>
                  </a:extLst>
                </a:gridCol>
                <a:gridCol w="1752600">
                  <a:extLst>
                    <a:ext uri="{9D8B030D-6E8A-4147-A177-3AD203B41FA5}">
                      <a16:colId xmlns:a16="http://schemas.microsoft.com/office/drawing/2014/main" val="2695729959"/>
                    </a:ext>
                  </a:extLst>
                </a:gridCol>
                <a:gridCol w="1752600">
                  <a:extLst>
                    <a:ext uri="{9D8B030D-6E8A-4147-A177-3AD203B41FA5}">
                      <a16:colId xmlns:a16="http://schemas.microsoft.com/office/drawing/2014/main" val="3250182750"/>
                    </a:ext>
                  </a:extLst>
                </a:gridCol>
                <a:gridCol w="1752600">
                  <a:extLst>
                    <a:ext uri="{9D8B030D-6E8A-4147-A177-3AD203B41FA5}">
                      <a16:colId xmlns:a16="http://schemas.microsoft.com/office/drawing/2014/main" val="27535756"/>
                    </a:ext>
                  </a:extLst>
                </a:gridCol>
              </a:tblGrid>
              <a:tr h="901198">
                <a:tc>
                  <a:txBody>
                    <a:bodyPr/>
                    <a:lstStyle/>
                    <a:p>
                      <a:r>
                        <a:rPr lang="en-US" altLang="zh-TW" dirty="0"/>
                        <a:t>     </a:t>
                      </a:r>
                    </a:p>
                    <a:p>
                      <a:r>
                        <a:rPr lang="en-US" altLang="zh-TW" sz="1700" dirty="0"/>
                        <a:t>score</a:t>
                      </a:r>
                      <a:endParaRPr lang="zh-TW" altLang="en-US" sz="1700" dirty="0"/>
                    </a:p>
                  </a:txBody>
                  <a:tcPr/>
                </a:tc>
                <a:tc>
                  <a:txBody>
                    <a:bodyPr/>
                    <a:lstStyle/>
                    <a:p>
                      <a:r>
                        <a:rPr lang="zh-TW" altLang="en-US" dirty="0"/>
                        <a:t>第</a:t>
                      </a:r>
                      <a:r>
                        <a:rPr lang="en-US" altLang="zh-TW" dirty="0"/>
                        <a:t>1</a:t>
                      </a:r>
                      <a:r>
                        <a:rPr lang="zh-TW" altLang="en-US" dirty="0"/>
                        <a:t>局</a:t>
                      </a:r>
                    </a:p>
                  </a:txBody>
                  <a:tcPr/>
                </a:tc>
                <a:tc>
                  <a:txBody>
                    <a:bodyPr/>
                    <a:lstStyle/>
                    <a:p>
                      <a:r>
                        <a:rPr lang="zh-TW" altLang="en-US" dirty="0"/>
                        <a:t>第</a:t>
                      </a:r>
                      <a:r>
                        <a:rPr lang="en-US" altLang="zh-TW" dirty="0"/>
                        <a:t>2</a:t>
                      </a:r>
                      <a:r>
                        <a:rPr lang="zh-TW" altLang="en-US" dirty="0"/>
                        <a:t>局</a:t>
                      </a:r>
                    </a:p>
                  </a:txBody>
                  <a:tcPr/>
                </a:tc>
                <a:tc>
                  <a:txBody>
                    <a:bodyPr/>
                    <a:lstStyle/>
                    <a:p>
                      <a:r>
                        <a:rPr lang="zh-TW" altLang="en-US" dirty="0"/>
                        <a:t>第</a:t>
                      </a:r>
                      <a:r>
                        <a:rPr lang="en-US" altLang="zh-TW" dirty="0"/>
                        <a:t>3</a:t>
                      </a:r>
                      <a:r>
                        <a:rPr lang="zh-TW" altLang="en-US" dirty="0"/>
                        <a:t>局</a:t>
                      </a:r>
                    </a:p>
                  </a:txBody>
                  <a:tcPr/>
                </a:tc>
                <a:tc>
                  <a:txBody>
                    <a:bodyPr/>
                    <a:lstStyle/>
                    <a:p>
                      <a:r>
                        <a:rPr lang="zh-TW" altLang="en-US" dirty="0"/>
                        <a:t>第</a:t>
                      </a:r>
                      <a:r>
                        <a:rPr lang="en-US" altLang="zh-TW" dirty="0"/>
                        <a:t>4</a:t>
                      </a:r>
                      <a:r>
                        <a:rPr lang="zh-TW" altLang="en-US" dirty="0"/>
                        <a:t>局</a:t>
                      </a:r>
                    </a:p>
                  </a:txBody>
                  <a:tcPr/>
                </a:tc>
                <a:tc>
                  <a:txBody>
                    <a:bodyPr/>
                    <a:lstStyle/>
                    <a:p>
                      <a:r>
                        <a:rPr lang="zh-TW" altLang="en-US" dirty="0"/>
                        <a:t>第</a:t>
                      </a:r>
                      <a:r>
                        <a:rPr lang="en-US" altLang="zh-TW" dirty="0"/>
                        <a:t>5</a:t>
                      </a:r>
                      <a:r>
                        <a:rPr lang="zh-TW" altLang="en-US" dirty="0"/>
                        <a:t>局</a:t>
                      </a:r>
                    </a:p>
                  </a:txBody>
                  <a:tcPr/>
                </a:tc>
                <a:extLst>
                  <a:ext uri="{0D108BD9-81ED-4DB2-BD59-A6C34878D82A}">
                    <a16:rowId xmlns:a16="http://schemas.microsoft.com/office/drawing/2014/main" val="2080706585"/>
                  </a:ext>
                </a:extLst>
              </a:tr>
              <a:tr h="901198">
                <a:tc>
                  <a:txBody>
                    <a:bodyPr/>
                    <a:lstStyle/>
                    <a:p>
                      <a:r>
                        <a:rPr lang="en-US" altLang="zh-TW" dirty="0"/>
                        <a:t>&lt;30</a:t>
                      </a:r>
                      <a:endParaRPr lang="zh-TW" altLang="en-US" dirty="0"/>
                    </a:p>
                  </a:txBody>
                  <a:tcPr/>
                </a:tc>
                <a:tc>
                  <a:txBody>
                    <a:bodyPr/>
                    <a:lstStyle/>
                    <a:p>
                      <a:r>
                        <a:rPr lang="en-US" altLang="zh-TW" dirty="0"/>
                        <a:t>0</a:t>
                      </a:r>
                      <a:endParaRPr lang="zh-TW" altLang="en-US" dirty="0"/>
                    </a:p>
                  </a:txBody>
                  <a:tcPr/>
                </a:tc>
                <a:tc>
                  <a:txBody>
                    <a:bodyPr/>
                    <a:lstStyle/>
                    <a:p>
                      <a:r>
                        <a:rPr lang="en-US" altLang="zh-TW" dirty="0"/>
                        <a:t>2</a:t>
                      </a:r>
                      <a:endParaRPr lang="zh-TW" altLang="en-US" dirty="0"/>
                    </a:p>
                  </a:txBody>
                  <a:tcPr/>
                </a:tc>
                <a:tc>
                  <a:txBody>
                    <a:bodyPr/>
                    <a:lstStyle/>
                    <a:p>
                      <a:r>
                        <a:rPr lang="en-US" altLang="zh-TW" dirty="0"/>
                        <a:t>2</a:t>
                      </a:r>
                      <a:endParaRPr lang="zh-TW" altLang="en-US" dirty="0"/>
                    </a:p>
                  </a:txBody>
                  <a:tcPr/>
                </a:tc>
                <a:tc>
                  <a:txBody>
                    <a:bodyPr/>
                    <a:lstStyle/>
                    <a:p>
                      <a:r>
                        <a:rPr lang="en-US" altLang="zh-TW" dirty="0"/>
                        <a:t>2</a:t>
                      </a:r>
                      <a:endParaRPr lang="zh-TW" altLang="en-US" dirty="0"/>
                    </a:p>
                  </a:txBody>
                  <a:tcPr/>
                </a:tc>
                <a:tc>
                  <a:txBody>
                    <a:bodyPr/>
                    <a:lstStyle/>
                    <a:p>
                      <a:r>
                        <a:rPr lang="en-US" altLang="zh-TW" dirty="0"/>
                        <a:t>1</a:t>
                      </a:r>
                      <a:endParaRPr lang="zh-TW" altLang="en-US" dirty="0"/>
                    </a:p>
                  </a:txBody>
                  <a:tcPr/>
                </a:tc>
                <a:extLst>
                  <a:ext uri="{0D108BD9-81ED-4DB2-BD59-A6C34878D82A}">
                    <a16:rowId xmlns:a16="http://schemas.microsoft.com/office/drawing/2014/main" val="3876801237"/>
                  </a:ext>
                </a:extLst>
              </a:tr>
              <a:tr h="901198">
                <a:tc>
                  <a:txBody>
                    <a:bodyPr/>
                    <a:lstStyle/>
                    <a:p>
                      <a:r>
                        <a:rPr lang="en-US" altLang="zh-TW" dirty="0"/>
                        <a:t>&gt;=30</a:t>
                      </a:r>
                      <a:endParaRPr lang="zh-TW" altLang="en-US" dirty="0"/>
                    </a:p>
                  </a:txBody>
                  <a:tcPr/>
                </a:tc>
                <a:tc>
                  <a:txBody>
                    <a:bodyPr/>
                    <a:lstStyle/>
                    <a:p>
                      <a:r>
                        <a:rPr lang="en-US" altLang="zh-TW" dirty="0"/>
                        <a:t>5</a:t>
                      </a:r>
                      <a:endParaRPr lang="zh-TW" altLang="en-US" dirty="0"/>
                    </a:p>
                  </a:txBody>
                  <a:tcPr/>
                </a:tc>
                <a:tc>
                  <a:txBody>
                    <a:bodyPr/>
                    <a:lstStyle/>
                    <a:p>
                      <a:r>
                        <a:rPr lang="en-US" altLang="zh-TW" dirty="0"/>
                        <a:t>3</a:t>
                      </a:r>
                      <a:endParaRPr lang="zh-TW" altLang="en-US" dirty="0"/>
                    </a:p>
                  </a:txBody>
                  <a:tcPr/>
                </a:tc>
                <a:tc>
                  <a:txBody>
                    <a:bodyPr/>
                    <a:lstStyle/>
                    <a:p>
                      <a:r>
                        <a:rPr lang="en-US" altLang="zh-TW" dirty="0"/>
                        <a:t>3</a:t>
                      </a:r>
                      <a:endParaRPr lang="zh-TW" altLang="en-US" dirty="0"/>
                    </a:p>
                  </a:txBody>
                  <a:tcPr/>
                </a:tc>
                <a:tc>
                  <a:txBody>
                    <a:bodyPr/>
                    <a:lstStyle/>
                    <a:p>
                      <a:r>
                        <a:rPr lang="en-US" altLang="zh-TW" dirty="0"/>
                        <a:t>3</a:t>
                      </a:r>
                      <a:endParaRPr lang="zh-TW" altLang="en-US" dirty="0"/>
                    </a:p>
                  </a:txBody>
                  <a:tcPr/>
                </a:tc>
                <a:tc>
                  <a:txBody>
                    <a:bodyPr/>
                    <a:lstStyle/>
                    <a:p>
                      <a:r>
                        <a:rPr lang="en-US" altLang="zh-TW" dirty="0"/>
                        <a:t>4</a:t>
                      </a:r>
                      <a:endParaRPr lang="zh-TW" altLang="en-US" dirty="0"/>
                    </a:p>
                  </a:txBody>
                  <a:tcPr/>
                </a:tc>
                <a:extLst>
                  <a:ext uri="{0D108BD9-81ED-4DB2-BD59-A6C34878D82A}">
                    <a16:rowId xmlns:a16="http://schemas.microsoft.com/office/drawing/2014/main" val="4253387528"/>
                  </a:ext>
                </a:extLst>
              </a:tr>
            </a:tbl>
          </a:graphicData>
        </a:graphic>
      </p:graphicFrame>
      <p:cxnSp>
        <p:nvCxnSpPr>
          <p:cNvPr id="11" name="直線接點 10">
            <a:extLst>
              <a:ext uri="{FF2B5EF4-FFF2-40B4-BE49-F238E27FC236}">
                <a16:creationId xmlns:a16="http://schemas.microsoft.com/office/drawing/2014/main" id="{01DA9950-E700-4B2F-9205-965D7EA628C0}"/>
              </a:ext>
            </a:extLst>
          </p:cNvPr>
          <p:cNvCxnSpPr/>
          <p:nvPr/>
        </p:nvCxnSpPr>
        <p:spPr>
          <a:xfrm>
            <a:off x="838200" y="1825624"/>
            <a:ext cx="1746380" cy="85226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7C58EC56-6F4D-4DFF-A40E-BE60D0866544}"/>
              </a:ext>
            </a:extLst>
          </p:cNvPr>
          <p:cNvSpPr txBox="1"/>
          <p:nvPr/>
        </p:nvSpPr>
        <p:spPr>
          <a:xfrm>
            <a:off x="7912359" y="5626359"/>
            <a:ext cx="3441441" cy="369332"/>
          </a:xfrm>
          <a:prstGeom prst="rect">
            <a:avLst/>
          </a:prstGeom>
          <a:noFill/>
        </p:spPr>
        <p:txBody>
          <a:bodyPr wrap="square" rtlCol="0">
            <a:spAutoFit/>
          </a:bodyPr>
          <a:lstStyle/>
          <a:p>
            <a:pPr algn="r"/>
            <a:r>
              <a:rPr lang="zh-TW" altLang="en-US" b="1" dirty="0">
                <a:latin typeface="Microsoft JhengHei Light" panose="020B0604030504040204" pitchFamily="34" charset="-120"/>
                <a:ea typeface="Microsoft JhengHei Light" panose="020B0604030504040204" pitchFamily="34" charset="-120"/>
              </a:rPr>
              <a:t>用</a:t>
            </a:r>
            <a:r>
              <a:rPr lang="en-US" altLang="zh-TW" b="1" dirty="0">
                <a:latin typeface="Microsoft JhengHei Light" panose="020B0604030504040204" pitchFamily="34" charset="-120"/>
                <a:ea typeface="Microsoft JhengHei Light" panose="020B0604030504040204" pitchFamily="34" charset="-120"/>
              </a:rPr>
              <a:t>MLP</a:t>
            </a:r>
            <a:r>
              <a:rPr lang="zh-TW" altLang="en-US" b="1" dirty="0">
                <a:latin typeface="Microsoft JhengHei Light" panose="020B0604030504040204" pitchFamily="34" charset="-120"/>
                <a:ea typeface="Microsoft JhengHei Light" panose="020B0604030504040204" pitchFamily="34" charset="-120"/>
              </a:rPr>
              <a:t>跑的結果</a:t>
            </a:r>
          </a:p>
        </p:txBody>
      </p:sp>
      <p:sp>
        <p:nvSpPr>
          <p:cNvPr id="13" name="箭號: 向右 12">
            <a:extLst>
              <a:ext uri="{FF2B5EF4-FFF2-40B4-BE49-F238E27FC236}">
                <a16:creationId xmlns:a16="http://schemas.microsoft.com/office/drawing/2014/main" id="{0C540BCB-9E29-4F43-9149-B2F32845055E}"/>
              </a:ext>
            </a:extLst>
          </p:cNvPr>
          <p:cNvSpPr/>
          <p:nvPr/>
        </p:nvSpPr>
        <p:spPr>
          <a:xfrm>
            <a:off x="205273" y="3881532"/>
            <a:ext cx="391886" cy="242596"/>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5720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2A2A31-D163-4052-849E-0EA78F2BD631}"/>
              </a:ext>
            </a:extLst>
          </p:cNvPr>
          <p:cNvSpPr>
            <a:spLocks noGrp="1"/>
          </p:cNvSpPr>
          <p:nvPr>
            <p:ph type="ctrTitle"/>
          </p:nvPr>
        </p:nvSpPr>
        <p:spPr>
          <a:xfrm>
            <a:off x="1523997" y="170378"/>
            <a:ext cx="9144000" cy="1081088"/>
          </a:xfrm>
        </p:spPr>
        <p:txBody>
          <a:bodyPr/>
          <a:lstStyle/>
          <a:p>
            <a:r>
              <a:rPr lang="en-US" altLang="zh-TW" dirty="0"/>
              <a:t>DISCUSSION</a:t>
            </a:r>
            <a:endParaRPr lang="zh-TW" altLang="en-US" dirty="0"/>
          </a:p>
        </p:txBody>
      </p:sp>
      <p:sp>
        <p:nvSpPr>
          <p:cNvPr id="3" name="副標題 2">
            <a:extLst>
              <a:ext uri="{FF2B5EF4-FFF2-40B4-BE49-F238E27FC236}">
                <a16:creationId xmlns:a16="http://schemas.microsoft.com/office/drawing/2014/main" id="{369C1260-8764-4904-9D95-BA6F37B60AAC}"/>
              </a:ext>
            </a:extLst>
          </p:cNvPr>
          <p:cNvSpPr>
            <a:spLocks noGrp="1"/>
          </p:cNvSpPr>
          <p:nvPr>
            <p:ph type="subTitle" idx="1"/>
          </p:nvPr>
        </p:nvSpPr>
        <p:spPr>
          <a:xfrm>
            <a:off x="1523997" y="1251466"/>
            <a:ext cx="9144000" cy="3483429"/>
          </a:xfrm>
        </p:spPr>
        <p:txBody>
          <a:bodyPr/>
          <a:lstStyle/>
          <a:p>
            <a:pPr algn="l"/>
            <a:r>
              <a:rPr lang="zh-TW" altLang="en-US" dirty="0"/>
              <a:t>問題一：以不同的機器學習演算法處理同一筆</a:t>
            </a:r>
            <a:r>
              <a:rPr lang="en-US" altLang="zh-TW" dirty="0"/>
              <a:t>data</a:t>
            </a:r>
            <a:r>
              <a:rPr lang="zh-TW" altLang="en-US" dirty="0"/>
              <a:t>會有甚麼差異</a:t>
            </a:r>
            <a:r>
              <a:rPr lang="en-US" altLang="zh-TW" dirty="0"/>
              <a:t>?</a:t>
            </a:r>
          </a:p>
          <a:p>
            <a:pPr algn="l"/>
            <a:endParaRPr lang="zh-TW" altLang="en-US" dirty="0"/>
          </a:p>
        </p:txBody>
      </p:sp>
      <p:sp>
        <p:nvSpPr>
          <p:cNvPr id="6" name="文字方塊 5">
            <a:extLst>
              <a:ext uri="{FF2B5EF4-FFF2-40B4-BE49-F238E27FC236}">
                <a16:creationId xmlns:a16="http://schemas.microsoft.com/office/drawing/2014/main" id="{7228E15B-9C28-448B-AC3E-6D911D04F26F}"/>
              </a:ext>
            </a:extLst>
          </p:cNvPr>
          <p:cNvSpPr txBox="1"/>
          <p:nvPr/>
        </p:nvSpPr>
        <p:spPr>
          <a:xfrm>
            <a:off x="1404365" y="3643369"/>
            <a:ext cx="1861457" cy="584775"/>
          </a:xfrm>
          <a:prstGeom prst="rect">
            <a:avLst/>
          </a:prstGeom>
          <a:noFill/>
        </p:spPr>
        <p:txBody>
          <a:bodyPr wrap="square" rtlCol="0">
            <a:spAutoFit/>
          </a:bodyPr>
          <a:lstStyle/>
          <a:p>
            <a:pPr algn="ctr"/>
            <a:r>
              <a:rPr lang="en-US" altLang="zh-TW" dirty="0"/>
              <a:t>MLP</a:t>
            </a:r>
          </a:p>
          <a:p>
            <a:pPr algn="ctr"/>
            <a:r>
              <a:rPr lang="en-US" altLang="zh-TW" sz="1400" dirty="0"/>
              <a:t>Precision=0.891</a:t>
            </a:r>
            <a:endParaRPr lang="zh-TW" altLang="en-US" sz="1400" dirty="0"/>
          </a:p>
        </p:txBody>
      </p:sp>
      <p:sp>
        <p:nvSpPr>
          <p:cNvPr id="9" name="文字方塊 8">
            <a:extLst>
              <a:ext uri="{FF2B5EF4-FFF2-40B4-BE49-F238E27FC236}">
                <a16:creationId xmlns:a16="http://schemas.microsoft.com/office/drawing/2014/main" id="{1EA1534E-171F-4C97-B008-9432C3AB4F7E}"/>
              </a:ext>
            </a:extLst>
          </p:cNvPr>
          <p:cNvSpPr txBox="1"/>
          <p:nvPr/>
        </p:nvSpPr>
        <p:spPr>
          <a:xfrm>
            <a:off x="5030021" y="3614573"/>
            <a:ext cx="1861457" cy="584775"/>
          </a:xfrm>
          <a:prstGeom prst="rect">
            <a:avLst/>
          </a:prstGeom>
          <a:noFill/>
        </p:spPr>
        <p:txBody>
          <a:bodyPr wrap="square" rtlCol="0">
            <a:spAutoFit/>
          </a:bodyPr>
          <a:lstStyle/>
          <a:p>
            <a:pPr algn="ctr"/>
            <a:r>
              <a:rPr lang="en-US" altLang="zh-TW" dirty="0"/>
              <a:t>KNN</a:t>
            </a:r>
          </a:p>
          <a:p>
            <a:pPr algn="ctr"/>
            <a:r>
              <a:rPr lang="en-US" altLang="zh-TW" sz="1400" dirty="0"/>
              <a:t>precision=0.92</a:t>
            </a:r>
            <a:endParaRPr lang="zh-TW" altLang="en-US" sz="1400" dirty="0"/>
          </a:p>
        </p:txBody>
      </p:sp>
      <p:sp>
        <p:nvSpPr>
          <p:cNvPr id="15" name="文字方塊 14">
            <a:extLst>
              <a:ext uri="{FF2B5EF4-FFF2-40B4-BE49-F238E27FC236}">
                <a16:creationId xmlns:a16="http://schemas.microsoft.com/office/drawing/2014/main" id="{FCA263C6-071B-4330-BBAD-FB4083B818C7}"/>
              </a:ext>
            </a:extLst>
          </p:cNvPr>
          <p:cNvSpPr txBox="1"/>
          <p:nvPr/>
        </p:nvSpPr>
        <p:spPr>
          <a:xfrm>
            <a:off x="8655677" y="3614573"/>
            <a:ext cx="1861457" cy="584775"/>
          </a:xfrm>
          <a:prstGeom prst="rect">
            <a:avLst/>
          </a:prstGeom>
          <a:noFill/>
        </p:spPr>
        <p:txBody>
          <a:bodyPr wrap="square" rtlCol="0">
            <a:spAutoFit/>
          </a:bodyPr>
          <a:lstStyle/>
          <a:p>
            <a:pPr algn="ctr"/>
            <a:r>
              <a:rPr lang="en-US" altLang="zh-TW" dirty="0"/>
              <a:t>Extra Tree</a:t>
            </a:r>
          </a:p>
          <a:p>
            <a:pPr algn="ctr"/>
            <a:r>
              <a:rPr lang="en-US" altLang="zh-TW" sz="1400" dirty="0"/>
              <a:t>precision=0.93</a:t>
            </a:r>
            <a:endParaRPr lang="zh-TW" altLang="en-US" sz="1400" dirty="0"/>
          </a:p>
        </p:txBody>
      </p:sp>
      <p:pic>
        <p:nvPicPr>
          <p:cNvPr id="1026" name="Picture 2">
            <a:extLst>
              <a:ext uri="{FF2B5EF4-FFF2-40B4-BE49-F238E27FC236}">
                <a16:creationId xmlns:a16="http://schemas.microsoft.com/office/drawing/2014/main" id="{3E2482E5-771C-443D-9D10-8C0469C53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89" y="1652007"/>
            <a:ext cx="2801210" cy="1813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88B01E5-48D6-477F-A3AD-3AFC36E27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203" y="1652007"/>
            <a:ext cx="2801210" cy="1813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73D52D-C211-44B9-8829-4C09721D2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917" y="1652006"/>
            <a:ext cx="2757624" cy="18138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20BD36-676E-4D19-A013-94FCC8A6A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085" y="4348704"/>
            <a:ext cx="2801210" cy="1813838"/>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B7AEE80C-E91F-42C2-8310-BF9A1AADF87E}"/>
              </a:ext>
            </a:extLst>
          </p:cNvPr>
          <p:cNvSpPr txBox="1"/>
          <p:nvPr/>
        </p:nvSpPr>
        <p:spPr>
          <a:xfrm>
            <a:off x="3174961" y="6176659"/>
            <a:ext cx="1861457" cy="584775"/>
          </a:xfrm>
          <a:prstGeom prst="rect">
            <a:avLst/>
          </a:prstGeom>
          <a:noFill/>
        </p:spPr>
        <p:txBody>
          <a:bodyPr wrap="square" rtlCol="0">
            <a:spAutoFit/>
          </a:bodyPr>
          <a:lstStyle/>
          <a:p>
            <a:pPr algn="ctr"/>
            <a:r>
              <a:rPr lang="en-US" altLang="zh-TW" dirty="0"/>
              <a:t>Decision Tree</a:t>
            </a:r>
          </a:p>
          <a:p>
            <a:pPr algn="ctr"/>
            <a:r>
              <a:rPr lang="en-US" altLang="zh-TW" sz="1400" dirty="0"/>
              <a:t>Precision=0.92</a:t>
            </a:r>
            <a:endParaRPr lang="zh-TW" altLang="en-US" sz="1400" dirty="0"/>
          </a:p>
        </p:txBody>
      </p:sp>
      <p:pic>
        <p:nvPicPr>
          <p:cNvPr id="1034" name="Picture 10">
            <a:extLst>
              <a:ext uri="{FF2B5EF4-FFF2-40B4-BE49-F238E27FC236}">
                <a16:creationId xmlns:a16="http://schemas.microsoft.com/office/drawing/2014/main" id="{12684768-D615-429A-8597-6C5C9A6F3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503" y="4395806"/>
            <a:ext cx="2801209" cy="1813838"/>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7CEDBF03-9CAF-4636-9BCC-22348056D17D}"/>
              </a:ext>
            </a:extLst>
          </p:cNvPr>
          <p:cNvSpPr txBox="1"/>
          <p:nvPr/>
        </p:nvSpPr>
        <p:spPr>
          <a:xfrm>
            <a:off x="6858536" y="6284380"/>
            <a:ext cx="1861457" cy="369332"/>
          </a:xfrm>
          <a:prstGeom prst="rect">
            <a:avLst/>
          </a:prstGeom>
          <a:noFill/>
        </p:spPr>
        <p:txBody>
          <a:bodyPr wrap="square" rtlCol="0">
            <a:spAutoFit/>
          </a:bodyPr>
          <a:lstStyle/>
          <a:p>
            <a:pPr algn="ctr"/>
            <a:r>
              <a:rPr lang="en-US" altLang="zh-TW" dirty="0"/>
              <a:t>Actual Label</a:t>
            </a:r>
            <a:endParaRPr lang="zh-TW" altLang="en-US" sz="1400" dirty="0"/>
          </a:p>
        </p:txBody>
      </p:sp>
    </p:spTree>
    <p:extLst>
      <p:ext uri="{BB962C8B-B14F-4D97-AF65-F5344CB8AC3E}">
        <p14:creationId xmlns:p14="http://schemas.microsoft.com/office/powerpoint/2010/main" val="404634023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1423</TotalTime>
  <Words>1812</Words>
  <Application>Microsoft Office PowerPoint</Application>
  <PresentationFormat>寬螢幕</PresentationFormat>
  <Paragraphs>132</Paragraphs>
  <Slides>21</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21</vt:i4>
      </vt:variant>
    </vt:vector>
  </HeadingPairs>
  <TitlesOfParts>
    <vt:vector size="30" baseType="lpstr">
      <vt:lpstr>Calibri (本文)</vt:lpstr>
      <vt:lpstr>Microsoft JhengHei Light</vt:lpstr>
      <vt:lpstr>新細明體</vt:lpstr>
      <vt:lpstr>標楷體</vt:lpstr>
      <vt:lpstr>Arial</vt:lpstr>
      <vt:lpstr>Calibri</vt:lpstr>
      <vt:lpstr>Calibri Light</vt:lpstr>
      <vt:lpstr>Open Sans</vt:lpstr>
      <vt:lpstr>Office 佈景主題</vt:lpstr>
      <vt:lpstr>機器學習作業3</vt:lpstr>
      <vt:lpstr>INTRODUCTION</vt:lpstr>
      <vt:lpstr>METHOD</vt:lpstr>
      <vt:lpstr>METHOD</vt:lpstr>
      <vt:lpstr>METHOD</vt:lpstr>
      <vt:lpstr>METHOD</vt:lpstr>
      <vt:lpstr>MLP每局跑5次，共5局的結果 </vt:lpstr>
      <vt:lpstr>RESULT </vt:lpstr>
      <vt:lpstr>DISCUSSION</vt:lpstr>
      <vt:lpstr>DISCUSSION</vt:lpstr>
      <vt:lpstr>問題二：所選的特徵數量多寡、是否具有代表性，也會影響到模型學習的成效。  (1)以 wall 為例：</vt:lpstr>
      <vt:lpstr>問題二：所選的特徵數量多寡、是否具有代表性，也會影響到模型學習的成效。  (1)以 頭距離牆壁的x向量距離 和 頭距離牆壁的y向量距離 為例：</vt:lpstr>
      <vt:lpstr>問題二：所選的特徵數量多寡、是否具有代表性，也會影響到模型學習的成效。  (2)以 body 為例：</vt:lpstr>
      <vt:lpstr>PowerPoint 簡報</vt:lpstr>
      <vt:lpstr>    MLP vs. KNN vs. Extra Tree vs. Decision Tree</vt:lpstr>
      <vt:lpstr>PowerPoint 簡報</vt:lpstr>
      <vt:lpstr>PowerPoint 簡報</vt:lpstr>
      <vt:lpstr>PowerPoint 簡報</vt:lpstr>
      <vt:lpstr>PowerPoint 簡報</vt:lpstr>
      <vt:lpstr>PowerPoint 簡報</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陳詠君</dc:creator>
  <cp:lastModifiedBy>陳詠君</cp:lastModifiedBy>
  <cp:revision>163</cp:revision>
  <dcterms:created xsi:type="dcterms:W3CDTF">2021-03-20T07:16:15Z</dcterms:created>
  <dcterms:modified xsi:type="dcterms:W3CDTF">2021-06-06T10:41:11Z</dcterms:modified>
</cp:coreProperties>
</file>